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46"/>
  </p:notesMasterIdLst>
  <p:handoutMasterIdLst>
    <p:handoutMasterId r:id="rId47"/>
  </p:handoutMasterIdLst>
  <p:sldIdLst>
    <p:sldId id="257" r:id="rId4"/>
    <p:sldId id="476" r:id="rId5"/>
    <p:sldId id="477" r:id="rId6"/>
    <p:sldId id="491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457" r:id="rId45"/>
  </p:sldIdLst>
  <p:sldSz cx="9144000" cy="6858000" type="screen4x3"/>
  <p:notesSz cx="6797675" cy="9926955"/>
  <p:custDataLst>
    <p:tags r:id="rId5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CC99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gs" Target="tags/tag178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notesMaster" Target="notesMasters/notesMaster1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 userDrawn="1"/>
        </p:nvGrpSpPr>
        <p:grpSpPr>
          <a:xfrm>
            <a:off x="2568575" y="0"/>
            <a:ext cx="17463" cy="971550"/>
            <a:chOff x="1618" y="-335"/>
            <a:chExt cx="12" cy="947"/>
          </a:xfrm>
        </p:grpSpPr>
        <p:sp>
          <p:nvSpPr>
            <p:cNvPr id="8" name="Freeform 3"/>
            <p:cNvSpPr/>
            <p:nvPr/>
          </p:nvSpPr>
          <p:spPr bwMode="ltGray">
            <a:xfrm>
              <a:off x="1618" y="-335"/>
              <a:ext cx="12" cy="69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695"/>
                </a:cxn>
                <a:cxn ang="0">
                  <a:pos x="12" y="695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695">
                  <a:moveTo>
                    <a:pt x="12" y="0"/>
                  </a:moveTo>
                  <a:lnTo>
                    <a:pt x="0" y="0"/>
                  </a:lnTo>
                  <a:lnTo>
                    <a:pt x="0" y="695"/>
                  </a:lnTo>
                  <a:lnTo>
                    <a:pt x="12" y="69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4"/>
            <p:cNvSpPr/>
            <p:nvPr/>
          </p:nvSpPr>
          <p:spPr bwMode="ltGray">
            <a:xfrm>
              <a:off x="1618" y="360"/>
              <a:ext cx="12" cy="25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252"/>
                </a:cxn>
                <a:cxn ang="0">
                  <a:pos x="12" y="25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52">
                  <a:moveTo>
                    <a:pt x="12" y="0"/>
                  </a:moveTo>
                  <a:lnTo>
                    <a:pt x="0" y="0"/>
                  </a:lnTo>
                  <a:lnTo>
                    <a:pt x="0" y="252"/>
                  </a:lnTo>
                  <a:lnTo>
                    <a:pt x="12" y="25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75" name="Group 5"/>
          <p:cNvGrpSpPr/>
          <p:nvPr userDrawn="1"/>
        </p:nvGrpSpPr>
        <p:grpSpPr>
          <a:xfrm>
            <a:off x="0" y="971550"/>
            <a:ext cx="9144000" cy="5886450"/>
            <a:chOff x="0" y="612"/>
            <a:chExt cx="5760" cy="3708"/>
          </a:xfrm>
        </p:grpSpPr>
        <p:sp>
          <p:nvSpPr>
            <p:cNvPr id="11" name="Freeform 6"/>
            <p:cNvSpPr/>
            <p:nvPr/>
          </p:nvSpPr>
          <p:spPr bwMode="hidden">
            <a:xfrm>
              <a:off x="1624" y="822"/>
              <a:ext cx="4136" cy="3498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hidden">
            <a:xfrm>
              <a:off x="0" y="822"/>
              <a:ext cx="1624" cy="34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ltGray">
            <a:xfrm>
              <a:off x="1618" y="612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ltGray">
            <a:xfrm>
              <a:off x="0" y="816"/>
              <a:ext cx="1417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ltGray">
            <a:xfrm>
              <a:off x="1618" y="1284"/>
              <a:ext cx="12" cy="2697"/>
            </a:xfrm>
            <a:custGeom>
              <a:avLst/>
              <a:gdLst/>
              <a:ahLst/>
              <a:cxnLst>
                <a:cxn ang="0">
                  <a:pos x="0" y="2697"/>
                </a:cxn>
                <a:cxn ang="0">
                  <a:pos x="12" y="269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2697"/>
                </a:cxn>
                <a:cxn ang="0">
                  <a:pos x="0" y="2697"/>
                </a:cxn>
              </a:cxnLst>
              <a:rect l="0" t="0" r="r" b="b"/>
              <a:pathLst>
                <a:path w="12" h="2697">
                  <a:moveTo>
                    <a:pt x="0" y="2697"/>
                  </a:moveTo>
                  <a:lnTo>
                    <a:pt x="12" y="269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697"/>
                  </a:lnTo>
                  <a:lnTo>
                    <a:pt x="0" y="269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086" name="Group 11"/>
            <p:cNvGrpSpPr/>
            <p:nvPr userDrawn="1"/>
          </p:nvGrpSpPr>
          <p:grpSpPr>
            <a:xfrm>
              <a:off x="1831" y="816"/>
              <a:ext cx="3922" cy="14"/>
              <a:chOff x="1833" y="816"/>
              <a:chExt cx="4991" cy="12"/>
            </a:xfrm>
          </p:grpSpPr>
          <p:sp>
            <p:nvSpPr>
              <p:cNvPr id="19" name="Freeform 12"/>
              <p:cNvSpPr/>
              <p:nvPr/>
            </p:nvSpPr>
            <p:spPr bwMode="ltGray">
              <a:xfrm>
                <a:off x="1833" y="816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13"/>
              <p:cNvSpPr/>
              <p:nvPr/>
            </p:nvSpPr>
            <p:spPr bwMode="ltGray">
              <a:xfrm>
                <a:off x="2085" y="816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Freeform 14"/>
            <p:cNvSpPr/>
            <p:nvPr/>
          </p:nvSpPr>
          <p:spPr bwMode="ltGray">
            <a:xfrm>
              <a:off x="1618" y="1032"/>
              <a:ext cx="12" cy="252"/>
            </a:xfrm>
            <a:custGeom>
              <a:avLst/>
              <a:gdLst/>
              <a:ahLst/>
              <a:cxnLst>
                <a:cxn ang="0">
                  <a:pos x="0" y="252"/>
                </a:cxn>
                <a:cxn ang="0">
                  <a:pos x="12" y="25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252"/>
                </a:cxn>
                <a:cxn ang="0">
                  <a:pos x="0" y="252"/>
                </a:cxn>
              </a:cxnLst>
              <a:rect l="0" t="0" r="r" b="b"/>
              <a:pathLst>
                <a:path w="12" h="252">
                  <a:moveTo>
                    <a:pt x="0" y="252"/>
                  </a:moveTo>
                  <a:lnTo>
                    <a:pt x="12" y="25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52"/>
                  </a:lnTo>
                  <a:lnTo>
                    <a:pt x="0" y="252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5"/>
            <p:cNvSpPr/>
            <p:nvPr/>
          </p:nvSpPr>
          <p:spPr bwMode="ltGray">
            <a:xfrm>
              <a:off x="1414" y="816"/>
              <a:ext cx="41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418" y="12"/>
                </a:cxn>
                <a:cxn ang="0">
                  <a:pos x="41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8" h="12">
                  <a:moveTo>
                    <a:pt x="0" y="0"/>
                  </a:moveTo>
                  <a:lnTo>
                    <a:pt x="0" y="12"/>
                  </a:lnTo>
                  <a:lnTo>
                    <a:pt x="418" y="12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6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7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8.pn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9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54.xml"/><Relationship Id="rId7" Type="http://schemas.openxmlformats.org/officeDocument/2006/relationships/image" Target="../media/image20.png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59.xml"/><Relationship Id="rId6" Type="http://schemas.openxmlformats.org/officeDocument/2006/relationships/image" Target="../media/image21.png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11.xml"/><Relationship Id="rId7" Type="http://schemas.openxmlformats.org/officeDocument/2006/relationships/image" Target="../media/image3.jpe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69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74.xml"/><Relationship Id="rId6" Type="http://schemas.openxmlformats.org/officeDocument/2006/relationships/image" Target="../media/image24.png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79.xml"/><Relationship Id="rId6" Type="http://schemas.openxmlformats.org/officeDocument/2006/relationships/image" Target="../media/image25.png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84.xml"/><Relationship Id="rId6" Type="http://schemas.openxmlformats.org/officeDocument/2006/relationships/image" Target="../media/image26.png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89.xml"/><Relationship Id="rId6" Type="http://schemas.openxmlformats.org/officeDocument/2006/relationships/image" Target="../media/image27.png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94.xml"/><Relationship Id="rId6" Type="http://schemas.openxmlformats.org/officeDocument/2006/relationships/image" Target="../media/image28.png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99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04.xml"/><Relationship Id="rId6" Type="http://schemas.openxmlformats.org/officeDocument/2006/relationships/image" Target="../media/image31.pn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114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19.xml"/><Relationship Id="rId6" Type="http://schemas.openxmlformats.org/officeDocument/2006/relationships/image" Target="../media/image37.png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24.xml"/><Relationship Id="rId6" Type="http://schemas.openxmlformats.org/officeDocument/2006/relationships/image" Target="../media/image38.png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29.xml"/><Relationship Id="rId6" Type="http://schemas.openxmlformats.org/officeDocument/2006/relationships/image" Target="../media/image39.png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34.xml"/><Relationship Id="rId6" Type="http://schemas.openxmlformats.org/officeDocument/2006/relationships/image" Target="../media/image40.png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140.xml"/><Relationship Id="rId7" Type="http://schemas.openxmlformats.org/officeDocument/2006/relationships/image" Target="../media/image41.png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45.xml"/><Relationship Id="rId6" Type="http://schemas.openxmlformats.org/officeDocument/2006/relationships/image" Target="../media/image42.png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50.xml"/><Relationship Id="rId6" Type="http://schemas.openxmlformats.org/officeDocument/2006/relationships/image" Target="../media/image43.png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55.xml"/><Relationship Id="rId6" Type="http://schemas.openxmlformats.org/officeDocument/2006/relationships/image" Target="../media/image44.png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60.xml"/><Relationship Id="rId6" Type="http://schemas.openxmlformats.org/officeDocument/2006/relationships/image" Target="../media/image45.png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65.xml"/><Relationship Id="rId6" Type="http://schemas.openxmlformats.org/officeDocument/2006/relationships/image" Target="../media/image46.png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70.xml"/><Relationship Id="rId6" Type="http://schemas.openxmlformats.org/officeDocument/2006/relationships/image" Target="../media/image47.png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75.xml"/><Relationship Id="rId6" Type="http://schemas.openxmlformats.org/officeDocument/2006/relationships/image" Target="../media/image48.png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457200" y="736600"/>
            <a:ext cx="8229600" cy="4997450"/>
          </a:xfrm>
        </p:spPr>
        <p:txBody>
          <a:bodyPr vert="horz" wrap="square" lIns="91440" tIns="45720" rIns="91440" bIns="45720" anchor="ctr" anchorCtr="0"/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年度杨浦区人才安居</a:t>
            </a:r>
            <a:br>
              <a:rPr lang="en-US" altLang="zh-CN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系统租房补贴申请操作指南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杨浦区高层次人才发展服务中心</a:t>
            </a:r>
            <a:br>
              <a:rPr lang="en-US" altLang="zh-CN" sz="20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20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</a:t>
            </a:r>
            <a:r>
              <a:rPr lang="en-US" altLang="zh-CN" sz="20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</a:t>
            </a:r>
            <a:r>
              <a:rPr lang="zh-CN" altLang="en-US" sz="20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20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20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en-US" sz="2000" b="1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3316" name="矩形 7"/>
          <p:cNvSpPr/>
          <p:nvPr>
            <p:custDataLst>
              <p:tags r:id="rId4"/>
            </p:custDataLst>
          </p:nvPr>
        </p:nvSpPr>
        <p:spPr>
          <a:xfrm>
            <a:off x="830263" y="1125538"/>
            <a:ext cx="7342187" cy="100806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用户可在信息资料查看页检查之前流程输入及上传的内容。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5"/>
          <a:srcRect l="7927" r="10395"/>
          <a:stretch>
            <a:fillRect/>
          </a:stretch>
        </p:blipFill>
        <p:spPr bwMode="auto">
          <a:xfrm>
            <a:off x="1547664" y="2492896"/>
            <a:ext cx="568863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4340" name="矩形 7"/>
          <p:cNvSpPr/>
          <p:nvPr>
            <p:custDataLst>
              <p:tags r:id="rId4"/>
            </p:custDataLst>
          </p:nvPr>
        </p:nvSpPr>
        <p:spPr>
          <a:xfrm>
            <a:off x="1042988" y="981075"/>
            <a:ext cx="7185025" cy="50323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页面下方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点击确认提交按钮，则弹出：确认提交企业认定信息？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3" name="图片 12"/>
          <p:cNvPicPr/>
          <p:nvPr/>
        </p:nvPicPr>
        <p:blipFill rotWithShape="1">
          <a:blip r:embed="rId5"/>
          <a:srcRect l="8830" r="10797"/>
          <a:stretch>
            <a:fillRect/>
          </a:stretch>
        </p:blipFill>
        <p:spPr bwMode="auto">
          <a:xfrm>
            <a:off x="899592" y="1704454"/>
            <a:ext cx="4545876" cy="292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2268538" y="3860800"/>
            <a:ext cx="723900" cy="258763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6075379" y="2492897"/>
            <a:ext cx="2313045" cy="1389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4" name="矩形 8"/>
          <p:cNvSpPr/>
          <p:nvPr/>
        </p:nvSpPr>
        <p:spPr>
          <a:xfrm>
            <a:off x="884238" y="4581525"/>
            <a:ext cx="7343775" cy="157003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点击【确认】按钮，进行认定提交，页面切换至下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页面；点击【取消】按钮，弹窗消失并停留在当前页面。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580063" y="3168650"/>
            <a:ext cx="360363" cy="8096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5364" name="矩形 8"/>
          <p:cNvSpPr/>
          <p:nvPr/>
        </p:nvSpPr>
        <p:spPr>
          <a:xfrm>
            <a:off x="881063" y="666750"/>
            <a:ext cx="7345362" cy="10652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在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确认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后切换的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页面点击【查看进度】按钮，返回企业认定页，按钮状态变更为“认定中”，即等待管理端受理审核。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4"/>
          <a:srcRect l="8435" r="10135"/>
          <a:stretch>
            <a:fillRect/>
          </a:stretch>
        </p:blipFill>
        <p:spPr bwMode="auto">
          <a:xfrm>
            <a:off x="323528" y="1923025"/>
            <a:ext cx="4864060" cy="2971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 15"/>
          <p:cNvSpPr/>
          <p:nvPr/>
        </p:nvSpPr>
        <p:spPr>
          <a:xfrm>
            <a:off x="3203575" y="2933700"/>
            <a:ext cx="723900" cy="25717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图片 16"/>
          <p:cNvPicPr/>
          <p:nvPr/>
        </p:nvPicPr>
        <p:blipFill rotWithShape="1">
          <a:blip r:embed="rId5"/>
          <a:srcRect l="8635" r="10637"/>
          <a:stretch>
            <a:fillRect/>
          </a:stretch>
        </p:blipFill>
        <p:spPr bwMode="auto">
          <a:xfrm>
            <a:off x="3924314" y="3573016"/>
            <a:ext cx="482414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矩形 17"/>
          <p:cNvSpPr/>
          <p:nvPr/>
        </p:nvSpPr>
        <p:spPr>
          <a:xfrm>
            <a:off x="4427538" y="3860800"/>
            <a:ext cx="1368425" cy="50482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6388" name="矩形 8"/>
          <p:cNvSpPr/>
          <p:nvPr/>
        </p:nvSpPr>
        <p:spPr>
          <a:xfrm>
            <a:off x="855663" y="908050"/>
            <a:ext cx="7345362" cy="132873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当审核结果为不予通过时，按钮状态变更为“已结束”，按钮下方显示不予通过原因。说明该企业不符合条件，结束流程且不可再进行申请。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3" name="图片 12"/>
          <p:cNvPicPr/>
          <p:nvPr/>
        </p:nvPicPr>
        <p:blipFill rotWithShape="1">
          <a:blip r:embed="rId4"/>
          <a:srcRect l="8425" r="10632"/>
          <a:stretch>
            <a:fillRect/>
          </a:stretch>
        </p:blipFill>
        <p:spPr bwMode="auto">
          <a:xfrm>
            <a:off x="1599372" y="2473972"/>
            <a:ext cx="583264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 15"/>
          <p:cNvSpPr/>
          <p:nvPr/>
        </p:nvSpPr>
        <p:spPr>
          <a:xfrm>
            <a:off x="3246438" y="2852738"/>
            <a:ext cx="1079500" cy="5969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7412" name="矩形 8"/>
          <p:cNvSpPr/>
          <p:nvPr/>
        </p:nvSpPr>
        <p:spPr>
          <a:xfrm>
            <a:off x="855663" y="981075"/>
            <a:ext cx="7345362" cy="10652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当审核结果为退回时，按钮下方显示退回原因，可重新进入认定流程并再次提交。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4"/>
          <a:srcRect l="8730" r="11399"/>
          <a:stretch>
            <a:fillRect/>
          </a:stretch>
        </p:blipFill>
        <p:spPr bwMode="auto">
          <a:xfrm>
            <a:off x="1619672" y="2492896"/>
            <a:ext cx="583264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8436" name="矩形 8"/>
          <p:cNvSpPr/>
          <p:nvPr/>
        </p:nvSpPr>
        <p:spPr>
          <a:xfrm>
            <a:off x="855663" y="981075"/>
            <a:ext cx="7345362" cy="12954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当审核结果为通过时，则认定通过。当前时间至认定起期前，会显示“已认定待生效”。到达认定起期时，会显示“已认定”并显示企业认定类型。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" name="图片 9"/>
          <p:cNvPicPr/>
          <p:nvPr/>
        </p:nvPicPr>
        <p:blipFill rotWithShape="1">
          <a:blip r:embed="rId4"/>
          <a:srcRect l="9532" r="10898"/>
          <a:stretch>
            <a:fillRect/>
          </a:stretch>
        </p:blipFill>
        <p:spPr bwMode="auto">
          <a:xfrm>
            <a:off x="1582294" y="2492896"/>
            <a:ext cx="5832648" cy="4028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2014538" y="3059113"/>
            <a:ext cx="720725" cy="379413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9460" name="矩形 8"/>
          <p:cNvSpPr/>
          <p:nvPr/>
        </p:nvSpPr>
        <p:spPr>
          <a:xfrm>
            <a:off x="855663" y="981075"/>
            <a:ext cx="7345362" cy="10080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在完成认定的单位信息主页，可以看到企业类型认定周期、相关业务申请数据：已申请人数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可申请人数、业务办理入口等。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13" y="2381250"/>
            <a:ext cx="6878637" cy="4071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2987675" y="3141663"/>
            <a:ext cx="4537075" cy="1150938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59563" y="2760663"/>
            <a:ext cx="936625" cy="30797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87675" y="4845050"/>
            <a:ext cx="3600450" cy="1176338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58888" y="3562350"/>
            <a:ext cx="936625" cy="30797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矩形 13"/>
          <p:cNvSpPr/>
          <p:nvPr>
            <p:custDataLst>
              <p:tags r:id="rId2"/>
            </p:custDataLst>
          </p:nvPr>
        </p:nvSpPr>
        <p:spPr>
          <a:xfrm>
            <a:off x="2720975" y="687388"/>
            <a:ext cx="3702050" cy="5810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en-US" altLang="en-US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个人操作</a:t>
            </a:r>
            <a:endParaRPr lang="en-US" altLang="en-US" b="1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4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5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0486" name="矩形 11"/>
          <p:cNvSpPr/>
          <p:nvPr>
            <p:custDataLst>
              <p:tags r:id="rId6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487" name="Rectangle 8"/>
          <p:cNvSpPr/>
          <p:nvPr/>
        </p:nvSpPr>
        <p:spPr>
          <a:xfrm>
            <a:off x="828675" y="1252538"/>
            <a:ext cx="5619750" cy="1349375"/>
          </a:xfrm>
          <a:prstGeom prst="rect">
            <a:avLst/>
          </a:prstGeom>
          <a:noFill/>
          <a:ln w="9525">
            <a:noFill/>
          </a:ln>
        </p:spPr>
        <p:txBody>
          <a:bodyPr wrap="none" tIns="165048" bIns="16504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266700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sz="24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个人注册</a:t>
            </a:r>
            <a:endParaRPr lang="zh-CN" altLang="en-US" sz="2400" b="1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lvl="0" indent="266700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在登录页点击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【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立即注册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】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按钮。</a:t>
            </a:r>
            <a:endParaRPr lang="zh-CN" altLang="en-US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lvl="0" indent="266700"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grpSp>
        <p:nvGrpSpPr>
          <p:cNvPr id="6" name="组合 5"/>
          <p:cNvGrpSpPr/>
          <p:nvPr/>
        </p:nvGrpSpPr>
        <p:grpSpPr>
          <a:xfrm>
            <a:off x="1233805" y="2624455"/>
            <a:ext cx="7021830" cy="3510280"/>
            <a:chOff x="1943" y="4133"/>
            <a:chExt cx="11058" cy="55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3" y="4133"/>
              <a:ext cx="11059" cy="5529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9107" y="7555"/>
              <a:ext cx="588" cy="356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8"/>
    </p:custData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1509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510" name="Rectangle 8"/>
          <p:cNvSpPr/>
          <p:nvPr/>
        </p:nvSpPr>
        <p:spPr>
          <a:xfrm>
            <a:off x="890588" y="531813"/>
            <a:ext cx="7313612" cy="1717675"/>
          </a:xfrm>
          <a:prstGeom prst="rect">
            <a:avLst/>
          </a:prstGeom>
          <a:noFill/>
          <a:ln w="9525">
            <a:noFill/>
          </a:ln>
        </p:spPr>
        <p:txBody>
          <a:bodyPr tIns="165048" bIns="16504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266700" algn="just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进入到注册页面，在“个人注册”页填入手机号、验证码、姓名、密码及确认密码，并勾选已阅读并同意《服务声明》，如下图：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lvl="0" indent="266700"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547663" y="1928481"/>
            <a:ext cx="6120679" cy="3041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2" name="矩形 2"/>
          <p:cNvSpPr/>
          <p:nvPr/>
        </p:nvSpPr>
        <p:spPr>
          <a:xfrm>
            <a:off x="1077913" y="5300663"/>
            <a:ext cx="712628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点击【注册】按钮，若该手机号未注册过账号，则会弹出注册成功提示并返回至登录页，可使用注册账号进行登录。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03688" y="3933825"/>
            <a:ext cx="936625" cy="30797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7"/>
    </p:custData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2533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34" name="Rectangle 8"/>
          <p:cNvSpPr/>
          <p:nvPr/>
        </p:nvSpPr>
        <p:spPr>
          <a:xfrm>
            <a:off x="915988" y="1049338"/>
            <a:ext cx="7312025" cy="4395787"/>
          </a:xfrm>
          <a:prstGeom prst="rect">
            <a:avLst/>
          </a:prstGeom>
          <a:noFill/>
          <a:ln w="9525">
            <a:noFill/>
          </a:ln>
        </p:spPr>
        <p:txBody>
          <a:bodyPr tIns="165048" bIns="16504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266700" algn="just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CN" altLang="zh-CN" sz="24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租房补贴</a:t>
            </a:r>
            <a:r>
              <a:rPr lang="zh-CN" altLang="en-US" sz="24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个人申请</a:t>
            </a:r>
            <a:endParaRPr lang="en-US" altLang="zh-CN" sz="2400" b="1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lvl="0" indent="266700" algn="just"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lvl="0" indent="266700" algn="just"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前提条件：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完成个人注册，并使用个人注册账号通过“个人登录”进入系统，且该个人账号已被企业账号绑定（</a:t>
            </a:r>
            <a:r>
              <a:rPr lang="zh-CN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如未绑定，需联系企业进行绑定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）。</a:t>
            </a:r>
            <a:endParaRPr lang="en-US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lvl="0" indent="266700" algn="just">
              <a:spcBef>
                <a:spcPct val="0"/>
              </a:spcBef>
              <a:buFontTx/>
              <a:buNone/>
            </a:pPr>
            <a:endParaRPr lang="en-US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lvl="0" indent="266700" algn="just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绑定成功的个人用户，可在首页或个人中心页选择需要申请的业务板块。点击通过相应的业务板块，进入到申请页面。</a:t>
            </a:r>
            <a:endParaRPr lang="en-US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lvl="0" indent="266700" algn="just">
              <a:spcBef>
                <a:spcPct val="0"/>
              </a:spcBef>
              <a:buFontTx/>
              <a:buNone/>
            </a:pPr>
            <a:endParaRPr lang="en-US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lvl="0" indent="266700" algn="just">
              <a:spcBef>
                <a:spcPct val="0"/>
              </a:spcBef>
              <a:buFontTx/>
              <a:buNone/>
            </a:pP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租房补贴入口如下两图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6"/>
    </p:custData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矩形 13"/>
          <p:cNvSpPr/>
          <p:nvPr>
            <p:custDataLst>
              <p:tags r:id="rId2"/>
            </p:custDataLst>
          </p:nvPr>
        </p:nvSpPr>
        <p:spPr>
          <a:xfrm>
            <a:off x="3028950" y="687388"/>
            <a:ext cx="3086100" cy="5810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zh-CN" altLang="zh-CN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企业类型认定</a:t>
            </a:r>
            <a:endParaRPr lang="en-US" altLang="en-US" b="1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4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5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5126" name="矩形 11"/>
          <p:cNvSpPr/>
          <p:nvPr>
            <p:custDataLst>
              <p:tags r:id="rId6"/>
            </p:custDataLst>
          </p:nvPr>
        </p:nvSpPr>
        <p:spPr>
          <a:xfrm>
            <a:off x="777875" y="1125538"/>
            <a:ext cx="7539038" cy="15113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第一步 在“才聚杨浦人才服务云平台”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完成单位注册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lvl="0" indent="0" algn="ctr">
              <a:buNone/>
            </a:pP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https://www.yptalent.cn/login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51050" y="3471863"/>
            <a:ext cx="865188" cy="338138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06116"/>
            <a:ext cx="6784408" cy="3431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8"/>
    </p:custData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3557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3134742" y="378810"/>
            <a:ext cx="5269865" cy="2633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9" name="矩形 3"/>
          <p:cNvSpPr/>
          <p:nvPr/>
        </p:nvSpPr>
        <p:spPr>
          <a:xfrm>
            <a:off x="887413" y="1154113"/>
            <a:ext cx="1747837" cy="831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个人中心页</a:t>
            </a:r>
            <a:endParaRPr lang="en-US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租房补贴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7"/>
          <a:stretch>
            <a:fillRect/>
          </a:stretch>
        </p:blipFill>
        <p:spPr>
          <a:xfrm>
            <a:off x="530500" y="3645024"/>
            <a:ext cx="5269865" cy="2633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61" name="矩形 4"/>
          <p:cNvSpPr/>
          <p:nvPr/>
        </p:nvSpPr>
        <p:spPr>
          <a:xfrm>
            <a:off x="6334125" y="4546600"/>
            <a:ext cx="2252663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首页</a:t>
            </a:r>
            <a:endParaRPr lang="en-US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租房补贴申请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7" name="直接箭头连接符 6"/>
          <p:cNvCxnSpPr>
            <a:stCxn id="23559" idx="3"/>
          </p:cNvCxnSpPr>
          <p:nvPr/>
        </p:nvCxnSpPr>
        <p:spPr>
          <a:xfrm>
            <a:off x="2635250" y="1570038"/>
            <a:ext cx="3524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23561" idx="1"/>
          </p:cNvCxnSpPr>
          <p:nvPr/>
        </p:nvCxnSpPr>
        <p:spPr>
          <a:xfrm flipH="1">
            <a:off x="5940425" y="4960938"/>
            <a:ext cx="3937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581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582" name="矩形 3"/>
          <p:cNvSpPr/>
          <p:nvPr/>
        </p:nvSpPr>
        <p:spPr>
          <a:xfrm>
            <a:off x="884238" y="765175"/>
            <a:ext cx="728503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点击入口进入租房补贴流程，该页显示租房补贴的基本信息、办事流程以及附件情况。如下图：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583" name="矩形 4"/>
          <p:cNvSpPr/>
          <p:nvPr/>
        </p:nvSpPr>
        <p:spPr>
          <a:xfrm>
            <a:off x="777875" y="5373688"/>
            <a:ext cx="7570788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点击【在线办理】按钮，进入到用户须知页。如下图：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6" name="图片 15"/>
          <p:cNvPicPr/>
          <p:nvPr/>
        </p:nvPicPr>
        <p:blipFill>
          <a:blip r:embed="rId6"/>
          <a:stretch>
            <a:fillRect/>
          </a:stretch>
        </p:blipFill>
        <p:spPr>
          <a:xfrm>
            <a:off x="1267707" y="1729613"/>
            <a:ext cx="6517629" cy="328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矩形 16"/>
          <p:cNvSpPr/>
          <p:nvPr/>
        </p:nvSpPr>
        <p:spPr>
          <a:xfrm>
            <a:off x="1979613" y="3922713"/>
            <a:ext cx="792163" cy="30797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7"/>
    </p:custData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5605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06" name="矩形 3"/>
          <p:cNvSpPr/>
          <p:nvPr/>
        </p:nvSpPr>
        <p:spPr>
          <a:xfrm>
            <a:off x="930275" y="4797425"/>
            <a:ext cx="72834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点击【上一步】按钮，可返回上一页；点击【下一步】按钮，进入到用户信息校验页。如下图：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5607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692150"/>
            <a:ext cx="6503988" cy="3744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2087563" y="3449638"/>
            <a:ext cx="831850" cy="37147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7"/>
    </p:custData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6629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630" name="矩形 3"/>
          <p:cNvSpPr/>
          <p:nvPr/>
        </p:nvSpPr>
        <p:spPr>
          <a:xfrm>
            <a:off x="930275" y="4724400"/>
            <a:ext cx="728345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点击【上一步】按钮，可返回上一页；根据相应验证方式，将收到的正确验证码输入，点击【信息验证】按钮，进行验证，验证通过则进入到基本信息填写页。如下图：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79500" y="765175"/>
            <a:ext cx="6877050" cy="3742690"/>
            <a:chOff x="1700" y="1205"/>
            <a:chExt cx="10830" cy="5894"/>
          </a:xfrm>
        </p:grpSpPr>
        <p:pic>
          <p:nvPicPr>
            <p:cNvPr id="26631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00" y="1205"/>
              <a:ext cx="10830" cy="58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矩形 16"/>
            <p:cNvSpPr/>
            <p:nvPr/>
          </p:nvSpPr>
          <p:spPr>
            <a:xfrm>
              <a:off x="3118" y="6308"/>
              <a:ext cx="1310" cy="585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118" y="5173"/>
              <a:ext cx="2383" cy="34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3684" y="5627"/>
              <a:ext cx="454" cy="11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7"/>
    </p:custData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7653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54" name="矩形 3"/>
          <p:cNvSpPr/>
          <p:nvPr/>
        </p:nvSpPr>
        <p:spPr>
          <a:xfrm>
            <a:off x="930275" y="4581525"/>
            <a:ext cx="728345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填写个人基本信息，并填写个人租房记录，在同一个申请周期内，如有两次租房备案，可增加租房记录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相应的租金、承租人、地址、租期等信息可根据备案表信息填写，总月数不得超过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个月。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275" y="764540"/>
            <a:ext cx="7070090" cy="35356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8677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678" name="矩形 3"/>
          <p:cNvSpPr/>
          <p:nvPr/>
        </p:nvSpPr>
        <p:spPr>
          <a:xfrm>
            <a:off x="984250" y="4076700"/>
            <a:ext cx="7285038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点击【保存草稿】按钮，可将当前录入内容进行保存，并可在“个人中心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草稿记录”中继续编辑提交；点击【上一步】按钮，可返回上一页；所有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*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需必须录入才可进行【下一步】操作，进入到上传申请材料页。如下图：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187624" y="1292380"/>
            <a:ext cx="6877670" cy="2352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矩形 12"/>
          <p:cNvSpPr/>
          <p:nvPr/>
        </p:nvSpPr>
        <p:spPr>
          <a:xfrm>
            <a:off x="1476375" y="2924175"/>
            <a:ext cx="1366838" cy="373063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64388" y="1616075"/>
            <a:ext cx="831850" cy="373063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7"/>
    </p:custData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9701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702" name="矩形 3"/>
          <p:cNvSpPr/>
          <p:nvPr/>
        </p:nvSpPr>
        <p:spPr>
          <a:xfrm>
            <a:off x="904875" y="4365625"/>
            <a:ext cx="72850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点击【保存草稿】按钮，可将当前录入内容进行保存，并可在“个人中心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草稿记录”中继续编辑提交；点击【上一步】按钮，可返回上一页；所有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*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资料必须上传，上传相应材料后，点击【下一步】按钮，进入到信息确认页。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541785" y="545033"/>
            <a:ext cx="5269865" cy="2633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/>
          <p:cNvPicPr/>
          <p:nvPr/>
        </p:nvPicPr>
        <p:blipFill>
          <a:blip r:embed="rId7"/>
          <a:stretch>
            <a:fillRect/>
          </a:stretch>
        </p:blipFill>
        <p:spPr>
          <a:xfrm>
            <a:off x="3481603" y="1464627"/>
            <a:ext cx="5269865" cy="2633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矩形 16"/>
          <p:cNvSpPr/>
          <p:nvPr/>
        </p:nvSpPr>
        <p:spPr>
          <a:xfrm>
            <a:off x="4067175" y="3725863"/>
            <a:ext cx="936625" cy="37147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8"/>
    </p:custData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0725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726" name="矩形 3"/>
          <p:cNvSpPr/>
          <p:nvPr/>
        </p:nvSpPr>
        <p:spPr>
          <a:xfrm>
            <a:off x="827088" y="620713"/>
            <a:ext cx="7285037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提示：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申请材料的类型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将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根据填写的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申请条件、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基本信息情况进行变化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。规则如下：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05" y="1412875"/>
            <a:ext cx="7888605" cy="528447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1749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50" name="矩形 3"/>
          <p:cNvSpPr/>
          <p:nvPr/>
        </p:nvSpPr>
        <p:spPr>
          <a:xfrm>
            <a:off x="958850" y="5300663"/>
            <a:ext cx="728503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在信息确认页，核实个人信息，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点击【上一步】按钮，可返回上一页；点击【提交】按钮，弹出提示，如下图：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323528" y="504344"/>
            <a:ext cx="5269865" cy="2633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/>
          <p:nvPr/>
        </p:nvPicPr>
        <p:blipFill>
          <a:blip r:embed="rId7"/>
          <a:stretch>
            <a:fillRect/>
          </a:stretch>
        </p:blipFill>
        <p:spPr>
          <a:xfrm>
            <a:off x="1475656" y="1888397"/>
            <a:ext cx="5910952" cy="1819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/>
          <p:cNvPicPr/>
          <p:nvPr/>
        </p:nvPicPr>
        <p:blipFill>
          <a:blip r:embed="rId8"/>
          <a:stretch>
            <a:fillRect/>
          </a:stretch>
        </p:blipFill>
        <p:spPr>
          <a:xfrm>
            <a:off x="2958460" y="2818213"/>
            <a:ext cx="5751669" cy="2285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 15"/>
          <p:cNvSpPr/>
          <p:nvPr/>
        </p:nvSpPr>
        <p:spPr>
          <a:xfrm>
            <a:off x="3495675" y="4768850"/>
            <a:ext cx="935038" cy="37147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9"/>
    </p:custData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2773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774" name="矩形 3"/>
          <p:cNvSpPr/>
          <p:nvPr/>
        </p:nvSpPr>
        <p:spPr>
          <a:xfrm>
            <a:off x="684213" y="2624138"/>
            <a:ext cx="728345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点击【取消】阻断流程并弹窗消失；点击【确认】，将此次租房补贴填报信息进行提交，完成租房补贴申请的整体流程操作，系统会显示提交成功的提示。如下图：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7" name="图片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570510" y="562371"/>
            <a:ext cx="3441650" cy="1704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 15"/>
          <p:cNvSpPr/>
          <p:nvPr/>
        </p:nvSpPr>
        <p:spPr>
          <a:xfrm>
            <a:off x="4443413" y="1403350"/>
            <a:ext cx="1150938" cy="44132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2570510" y="4162982"/>
            <a:ext cx="3441650" cy="1786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矩形 18"/>
          <p:cNvSpPr/>
          <p:nvPr/>
        </p:nvSpPr>
        <p:spPr>
          <a:xfrm>
            <a:off x="4044950" y="5229225"/>
            <a:ext cx="1549400" cy="44132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8"/>
    </p:custData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6148" name="矩形 10"/>
          <p:cNvSpPr/>
          <p:nvPr>
            <p:custDataLst>
              <p:tags r:id="rId4"/>
            </p:custDataLst>
          </p:nvPr>
        </p:nvSpPr>
        <p:spPr>
          <a:xfrm>
            <a:off x="777875" y="1125538"/>
            <a:ext cx="7539038" cy="10477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使用单位注册账号进入系统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，可在单位主页看到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当前单位认证状态为未认证。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5"/>
          <a:srcRect l="9231" r="10094"/>
          <a:stretch>
            <a:fillRect/>
          </a:stretch>
        </p:blipFill>
        <p:spPr bwMode="auto">
          <a:xfrm>
            <a:off x="1547664" y="2564904"/>
            <a:ext cx="583264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矩形 12"/>
          <p:cNvSpPr/>
          <p:nvPr/>
        </p:nvSpPr>
        <p:spPr>
          <a:xfrm>
            <a:off x="1908175" y="3071813"/>
            <a:ext cx="863600" cy="33655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3797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798" name="矩形 3"/>
          <p:cNvSpPr/>
          <p:nvPr/>
        </p:nvSpPr>
        <p:spPr>
          <a:xfrm>
            <a:off x="904875" y="765175"/>
            <a:ext cx="728503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提交后，该条记录会变为“待单位上报”状态，等待企业进行上报。个人可在“个人中心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办事记录”中，可进行查看详情及取消上报操作。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187625" y="2420888"/>
            <a:ext cx="662473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矩形 18"/>
          <p:cNvSpPr/>
          <p:nvPr/>
        </p:nvSpPr>
        <p:spPr>
          <a:xfrm>
            <a:off x="3690938" y="3500438"/>
            <a:ext cx="3041650" cy="28892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24075" y="4292600"/>
            <a:ext cx="503238" cy="28892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76988" y="2400300"/>
            <a:ext cx="431800" cy="28892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7"/>
    </p:custData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4821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822" name="矩形 3"/>
          <p:cNvSpPr/>
          <p:nvPr/>
        </p:nvSpPr>
        <p:spPr>
          <a:xfrm>
            <a:off x="904875" y="333375"/>
            <a:ext cx="7285038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个人申请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待后台审核后，会将结果同步至客户端的个人账号。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受理状态为“退回”：</a:t>
            </a:r>
            <a:endParaRPr lang="zh-CN" altLang="zh-CN" sz="2400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若管理端审核结果为“退回”，则在“个人中心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办事记录”中可查看到此条数据，可点击【详情】查看退回原因。如下图：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6" name="图片 15"/>
          <p:cNvPicPr/>
          <p:nvPr/>
        </p:nvPicPr>
        <p:blipFill rotWithShape="1">
          <a:blip r:embed="rId6"/>
          <a:srcRect l="6701" r="7497" b="30169"/>
          <a:stretch>
            <a:fillRect/>
          </a:stretch>
        </p:blipFill>
        <p:spPr>
          <a:xfrm>
            <a:off x="1835696" y="2781300"/>
            <a:ext cx="5580620" cy="2591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4" name="矩形 1"/>
          <p:cNvSpPr/>
          <p:nvPr/>
        </p:nvSpPr>
        <p:spPr>
          <a:xfrm>
            <a:off x="904875" y="5589588"/>
            <a:ext cx="728503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zh-CN" sz="24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待企业点击【取消上报】退回给个人后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，会显示</a:t>
            </a:r>
            <a:r>
              <a:rPr lang="zh-CN" altLang="zh-CN" sz="24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【重新上报】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按钮，可点击再次进行申报。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7"/>
    </p:custData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5845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46" name="矩形 3"/>
          <p:cNvSpPr/>
          <p:nvPr/>
        </p:nvSpPr>
        <p:spPr>
          <a:xfrm>
            <a:off x="904875" y="765175"/>
            <a:ext cx="728503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受理状态为“通过”：</a:t>
            </a:r>
            <a:endParaRPr lang="zh-CN" altLang="zh-CN" sz="2400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若管理端审核结果为“通过”，则在“个人中心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办事记录”中可查看到此条数据，可点击【详情】进行查看。如下图：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6"/>
          <a:srcRect l="7656" r="7020" b="23161"/>
          <a:stretch>
            <a:fillRect/>
          </a:stretch>
        </p:blipFill>
        <p:spPr>
          <a:xfrm>
            <a:off x="1259632" y="2636912"/>
            <a:ext cx="6120680" cy="3023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7"/>
    </p:custData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6869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870" name="矩形 3"/>
          <p:cNvSpPr/>
          <p:nvPr/>
        </p:nvSpPr>
        <p:spPr>
          <a:xfrm>
            <a:off x="904875" y="765175"/>
            <a:ext cx="72850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受理状态为“不予通过”：</a:t>
            </a:r>
            <a:endParaRPr lang="zh-CN" altLang="zh-CN" sz="2400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若管理端审核结果为“不予通过”，则在“个人中心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办事记录”中可查看到此条数据，可点击【详情】进行查看，此个人账号在所绑定企业此次认定批次有效期内不可再提申请。如下图：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3" name="图片 12"/>
          <p:cNvPicPr/>
          <p:nvPr/>
        </p:nvPicPr>
        <p:blipFill rotWithShape="1">
          <a:blip r:embed="rId6"/>
          <a:srcRect l="7815" r="7975" b="17745"/>
          <a:stretch>
            <a:fillRect/>
          </a:stretch>
        </p:blipFill>
        <p:spPr>
          <a:xfrm>
            <a:off x="1403648" y="2924944"/>
            <a:ext cx="604867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7"/>
    </p:custData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90" name="矩形 13"/>
          <p:cNvSpPr/>
          <p:nvPr>
            <p:custDataLst>
              <p:tags r:id="rId2"/>
            </p:custDataLst>
          </p:nvPr>
        </p:nvSpPr>
        <p:spPr>
          <a:xfrm>
            <a:off x="2720975" y="687388"/>
            <a:ext cx="3702050" cy="5810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zh-CN" altLang="zh-CN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企业操作</a:t>
            </a:r>
            <a:endParaRPr lang="en-US" altLang="en-US" b="1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4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5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7894" name="矩形 11"/>
          <p:cNvSpPr/>
          <p:nvPr>
            <p:custDataLst>
              <p:tags r:id="rId6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611188" y="1341438"/>
            <a:ext cx="784860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65048" rIns="91440" bIns="165048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1.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绑定员工</a:t>
            </a:r>
            <a:endParaRPr kumimoji="0" lang="zh-CN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操作位置在企业账号登录，单位中心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-</a:t>
            </a: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员工账号管理模块中。该菜单具备两个功能：</a:t>
            </a:r>
            <a:endParaRPr kumimoji="0" lang="zh-CN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绑定已有员工的个人账号</a:t>
            </a:r>
            <a:endParaRPr kumimoji="0" lang="zh-CN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直接给个人用户创建账号</a:t>
            </a:r>
            <a:endParaRPr kumimoji="0" lang="zh-CN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页面详见下图：</a:t>
            </a:r>
            <a:endParaRPr kumimoji="0" lang="zh-CN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13" name="图片 12"/>
          <p:cNvPicPr/>
          <p:nvPr/>
        </p:nvPicPr>
        <p:blipFill rotWithShape="1">
          <a:blip r:embed="rId7"/>
          <a:srcRect l="6223" r="4313" b="17484"/>
          <a:stretch>
            <a:fillRect/>
          </a:stretch>
        </p:blipFill>
        <p:spPr>
          <a:xfrm>
            <a:off x="1331640" y="3890079"/>
            <a:ext cx="6120680" cy="2563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矩形 13"/>
          <p:cNvSpPr/>
          <p:nvPr/>
        </p:nvSpPr>
        <p:spPr>
          <a:xfrm>
            <a:off x="1763713" y="5732463"/>
            <a:ext cx="1079500" cy="217488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8"/>
    </p:custData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8917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918" name="Rectangle 8"/>
          <p:cNvSpPr/>
          <p:nvPr/>
        </p:nvSpPr>
        <p:spPr>
          <a:xfrm>
            <a:off x="611188" y="1121887"/>
            <a:ext cx="7848600" cy="1805940"/>
          </a:xfrm>
          <a:prstGeom prst="rect">
            <a:avLst/>
          </a:prstGeom>
          <a:noFill/>
          <a:ln w="9525">
            <a:noFill/>
          </a:ln>
        </p:spPr>
        <p:txBody>
          <a:bodyPr tIns="165048" bIns="16504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266700" algn="just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若需绑定的员工尚未注册个人账号，点击【新增员工账户】，弹出新增账户页面，录入全部必录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*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信息，点击保存即可完成账号创建，并自动绑定企业。员工可在个人登录页输入账号、密码进行登录。如下图：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6"/>
          <a:srcRect l="5745" r="5109"/>
          <a:stretch>
            <a:fillRect/>
          </a:stretch>
        </p:blipFill>
        <p:spPr>
          <a:xfrm>
            <a:off x="1547664" y="2996952"/>
            <a:ext cx="576064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7"/>
    </p:custData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9941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942" name="Rectangle 8"/>
          <p:cNvSpPr/>
          <p:nvPr/>
        </p:nvSpPr>
        <p:spPr>
          <a:xfrm>
            <a:off x="611188" y="910749"/>
            <a:ext cx="7848600" cy="1805940"/>
          </a:xfrm>
          <a:prstGeom prst="rect">
            <a:avLst/>
          </a:prstGeom>
          <a:noFill/>
          <a:ln w="9525">
            <a:noFill/>
          </a:ln>
        </p:spPr>
        <p:txBody>
          <a:bodyPr tIns="165048" bIns="16504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266700" algn="just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若需绑定的员工已注册个人账号，点击【绑定员工账户】，弹出绑定账号查询窗口，输入证件号码，会根据证件号码进行账号查询，查询成功则会自动带出姓名，此时点击【保存】即可进行绑定。如下图：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944" name="矩形 2"/>
          <p:cNvSpPr/>
          <p:nvPr/>
        </p:nvSpPr>
        <p:spPr>
          <a:xfrm>
            <a:off x="1079500" y="5989638"/>
            <a:ext cx="71294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注：同一个员工账号仅可被一个单位账号进行绑定</a:t>
            </a:r>
            <a:endParaRPr lang="zh-CN" altLang="zh-CN" dirty="0">
              <a:latin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91680" y="2708920"/>
            <a:ext cx="5400600" cy="2852196"/>
            <a:chOff x="2664" y="4266"/>
            <a:chExt cx="8505" cy="4492"/>
          </a:xfrm>
        </p:grpSpPr>
        <p:pic>
          <p:nvPicPr>
            <p:cNvPr id="12" name="图片 11"/>
            <p:cNvPicPr/>
            <p:nvPr/>
          </p:nvPicPr>
          <p:blipFill rotWithShape="1">
            <a:blip r:embed="rId6"/>
            <a:srcRect l="5746" r="5746"/>
            <a:stretch>
              <a:fillRect/>
            </a:stretch>
          </p:blipFill>
          <p:spPr>
            <a:xfrm>
              <a:off x="2664" y="4266"/>
              <a:ext cx="8505" cy="44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圆角矩形 1"/>
            <p:cNvSpPr/>
            <p:nvPr/>
          </p:nvSpPr>
          <p:spPr>
            <a:xfrm>
              <a:off x="6633" y="5248"/>
              <a:ext cx="881" cy="121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7"/>
    </p:custData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0965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966" name="Rectangle 8"/>
          <p:cNvSpPr/>
          <p:nvPr/>
        </p:nvSpPr>
        <p:spPr>
          <a:xfrm>
            <a:off x="611188" y="1299845"/>
            <a:ext cx="7848600" cy="1067435"/>
          </a:xfrm>
          <a:prstGeom prst="rect">
            <a:avLst/>
          </a:prstGeom>
          <a:noFill/>
          <a:ln w="9525">
            <a:noFill/>
          </a:ln>
        </p:spPr>
        <p:txBody>
          <a:bodyPr tIns="165048" bIns="16504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266700" algn="just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已绑定的员工，企业可进行个人信息的编辑及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解除绑定关系操作，如下图：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3" name="图片 12"/>
          <p:cNvPicPr/>
          <p:nvPr/>
        </p:nvPicPr>
        <p:blipFill rotWithShape="1">
          <a:blip r:embed="rId6"/>
          <a:srcRect l="6688" r="7191" b="14524"/>
          <a:stretch>
            <a:fillRect/>
          </a:stretch>
        </p:blipFill>
        <p:spPr>
          <a:xfrm>
            <a:off x="1403648" y="2564904"/>
            <a:ext cx="597666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7"/>
    </p:custData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1989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990" name="Rectangle 8"/>
          <p:cNvSpPr/>
          <p:nvPr/>
        </p:nvSpPr>
        <p:spPr>
          <a:xfrm>
            <a:off x="611188" y="476250"/>
            <a:ext cx="7848600" cy="1811338"/>
          </a:xfrm>
          <a:prstGeom prst="rect">
            <a:avLst/>
          </a:prstGeom>
          <a:noFill/>
          <a:ln w="9525">
            <a:noFill/>
          </a:ln>
        </p:spPr>
        <p:txBody>
          <a:bodyPr tIns="165048" bIns="16504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266700" algn="just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en-US" altLang="zh-CN" sz="2400" b="1" dirty="0"/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租房补贴</a:t>
            </a:r>
            <a:r>
              <a:rPr lang="en-US" altLang="zh-CN" sz="2400" b="1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altLang="zh-CN" sz="2400" b="1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lvl="0" indent="266700" algn="just">
              <a:spcBef>
                <a:spcPct val="0"/>
              </a:spcBef>
              <a:buFontTx/>
              <a:buNone/>
            </a:pP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个人提交租房补贴申请后，在绑定此个人账号的企业账号的单位中心</a:t>
            </a: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业务记录模块中，人才安居会显示相应的数据，如下图：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6"/>
          <a:srcRect l="6674" r="8956" b="11331"/>
          <a:stretch>
            <a:fillRect/>
          </a:stretch>
        </p:blipFill>
        <p:spPr>
          <a:xfrm>
            <a:off x="1958511" y="2204864"/>
            <a:ext cx="4909477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矩形 13"/>
          <p:cNvSpPr/>
          <p:nvPr/>
        </p:nvSpPr>
        <p:spPr>
          <a:xfrm>
            <a:off x="2195513" y="4366260"/>
            <a:ext cx="1081088" cy="2159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993" name="矩形 2"/>
          <p:cNvSpPr/>
          <p:nvPr/>
        </p:nvSpPr>
        <p:spPr>
          <a:xfrm>
            <a:off x="539750" y="5084763"/>
            <a:ext cx="79756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企业点击【编辑】按钮，调整个人填报内容；点击【详情】按钮，查看个人填报详情；点击【取消上报】按钮，退回个人，个人可修改并重新提交；点击【上报】按钮，将该记录上报至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业务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审核端进行受理审核。</a:t>
            </a:r>
            <a:endParaRPr lang="zh-CN" altLang="en-US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08625" y="3233738"/>
            <a:ext cx="1079500" cy="2159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7"/>
    </p:custData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3013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014" name="Rectangle 8"/>
          <p:cNvSpPr/>
          <p:nvPr/>
        </p:nvSpPr>
        <p:spPr>
          <a:xfrm>
            <a:off x="611188" y="928688"/>
            <a:ext cx="7848600" cy="1809750"/>
          </a:xfrm>
          <a:prstGeom prst="rect">
            <a:avLst/>
          </a:prstGeom>
          <a:noFill/>
          <a:ln w="9525">
            <a:noFill/>
          </a:ln>
        </p:spPr>
        <p:txBody>
          <a:bodyPr tIns="165048" bIns="16504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266700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上报至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业务审核部门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进行受理审核的申请条目，有三种处理情况：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lvl="0" indent="266700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1.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若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审核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退回，会首先退回到企业端，显示在企业端的业务记录中，可再次进行上述操作，如下图：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3" name="图片 12"/>
          <p:cNvPicPr/>
          <p:nvPr/>
        </p:nvPicPr>
        <p:blipFill rotWithShape="1">
          <a:blip r:embed="rId6"/>
          <a:srcRect l="6927" r="10932" b="13864"/>
          <a:stretch>
            <a:fillRect/>
          </a:stretch>
        </p:blipFill>
        <p:spPr>
          <a:xfrm>
            <a:off x="1475656" y="2924944"/>
            <a:ext cx="561662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7"/>
    </p:custData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7172" name="矩形 7"/>
          <p:cNvSpPr/>
          <p:nvPr>
            <p:custDataLst>
              <p:tags r:id="rId4"/>
            </p:custDataLst>
          </p:nvPr>
        </p:nvSpPr>
        <p:spPr>
          <a:xfrm>
            <a:off x="777875" y="981075"/>
            <a:ext cx="7539038" cy="15113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步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完善单位信息：左侧目录栏选择【单位信息】录入信息，所有</a:t>
            </a:r>
            <a:r>
              <a:rPr lang="en-US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*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项均为必录项。完成填写后，点击保存按钮</a:t>
            </a:r>
            <a:r>
              <a:rPr lang="zh-CN" altLang="zh-CN" sz="2400" dirty="0"/>
              <a:t>。</a:t>
            </a:r>
            <a:endParaRPr lang="zh-CN" altLang="zh-CN" sz="2400" dirty="0"/>
          </a:p>
        </p:txBody>
      </p:sp>
      <p:pic>
        <p:nvPicPr>
          <p:cNvPr id="9" name="图片 8"/>
          <p:cNvPicPr/>
          <p:nvPr/>
        </p:nvPicPr>
        <p:blipFill rotWithShape="1">
          <a:blip r:embed="rId5"/>
          <a:srcRect l="10435" r="10897"/>
          <a:stretch>
            <a:fillRect/>
          </a:stretch>
        </p:blipFill>
        <p:spPr bwMode="auto">
          <a:xfrm>
            <a:off x="1777289" y="2924944"/>
            <a:ext cx="5539105" cy="3518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矩形 9"/>
          <p:cNvSpPr/>
          <p:nvPr/>
        </p:nvSpPr>
        <p:spPr>
          <a:xfrm>
            <a:off x="6740525" y="3171825"/>
            <a:ext cx="576263" cy="236538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4037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38" name="Rectangle 8"/>
          <p:cNvSpPr/>
          <p:nvPr/>
        </p:nvSpPr>
        <p:spPr>
          <a:xfrm>
            <a:off x="611188" y="1133475"/>
            <a:ext cx="7848600" cy="1071563"/>
          </a:xfrm>
          <a:prstGeom prst="rect">
            <a:avLst/>
          </a:prstGeom>
          <a:noFill/>
          <a:ln w="9525">
            <a:noFill/>
          </a:ln>
        </p:spPr>
        <p:txBody>
          <a:bodyPr tIns="165048" bIns="16504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266700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2.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若审核通过，则企业端业务记录中该条申请的受理状态显示为“通过”，仅可查看详情，如下图：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6"/>
          <a:srcRect l="6702" r="7656" b="12648"/>
          <a:stretch>
            <a:fillRect/>
          </a:stretch>
        </p:blipFill>
        <p:spPr>
          <a:xfrm>
            <a:off x="1259632" y="2564904"/>
            <a:ext cx="612194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7"/>
    </p:custData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4413250" y="2222500"/>
            <a:ext cx="317500" cy="44450"/>
          </a:xfrm>
          <a:prstGeom prst="rect">
            <a:avLst/>
          </a:prstGeom>
          <a:solidFill>
            <a:srgbClr val="6F8D9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11"/>
          <p:cNvGrpSpPr/>
          <p:nvPr>
            <p:custDataLst>
              <p:tags r:id="rId3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11"/>
          <p:cNvGrpSpPr/>
          <p:nvPr>
            <p:custDataLst>
              <p:tags r:id="rId4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29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5061" name="矩形 11"/>
          <p:cNvSpPr/>
          <p:nvPr>
            <p:custDataLst>
              <p:tags r:id="rId5"/>
            </p:custDataLst>
          </p:nvPr>
        </p:nvSpPr>
        <p:spPr>
          <a:xfrm>
            <a:off x="777875" y="1268413"/>
            <a:ext cx="7539038" cy="1512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062" name="Rectangle 8"/>
          <p:cNvSpPr/>
          <p:nvPr/>
        </p:nvSpPr>
        <p:spPr>
          <a:xfrm>
            <a:off x="611188" y="763588"/>
            <a:ext cx="7848600" cy="1811337"/>
          </a:xfrm>
          <a:prstGeom prst="rect">
            <a:avLst/>
          </a:prstGeom>
          <a:noFill/>
          <a:ln w="9525">
            <a:noFill/>
          </a:ln>
        </p:spPr>
        <p:txBody>
          <a:bodyPr tIns="165048" bIns="16504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266700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3.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若审核意见为不予通过，则企业端业务记录中该条申请的受理状态显示为“不予通过”，仅可查看详情，且在企业本批次认定有效期（一年）内不可再次提交申请。如下图：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3" name="图片 12"/>
          <p:cNvPicPr/>
          <p:nvPr/>
        </p:nvPicPr>
        <p:blipFill rotWithShape="1">
          <a:blip r:embed="rId6"/>
          <a:srcRect l="7178" r="7816" b="13604"/>
          <a:stretch>
            <a:fillRect/>
          </a:stretch>
        </p:blipFill>
        <p:spPr>
          <a:xfrm>
            <a:off x="1403648" y="2583799"/>
            <a:ext cx="5760640" cy="3149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7"/>
    </p:custData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76825" y="3716338"/>
            <a:ext cx="3598863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谢！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3" name="标题 1"/>
          <p:cNvSpPr txBox="1"/>
          <p:nvPr>
            <p:custDataLst>
              <p:tags r:id="rId2"/>
            </p:custDataLst>
          </p:nvPr>
        </p:nvSpPr>
        <p:spPr>
          <a:xfrm>
            <a:off x="0" y="2349500"/>
            <a:ext cx="7304088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algn="ctr" eaLnBrk="1" hangingPunct="1">
              <a:spcBef>
                <a:spcPct val="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平台技术支持：13758259159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8196" name="矩形 7"/>
          <p:cNvSpPr/>
          <p:nvPr>
            <p:custDataLst>
              <p:tags r:id="rId4"/>
            </p:custDataLst>
          </p:nvPr>
        </p:nvSpPr>
        <p:spPr>
          <a:xfrm>
            <a:off x="777875" y="1052513"/>
            <a:ext cx="7610475" cy="1800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步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申请企业认定：单位信息保存成功后，点击左侧目录栏中的【企业认定】，右侧页面切换到企业认定页，点击【进入办事】按钮。（</a:t>
            </a:r>
            <a:r>
              <a:rPr lang="zh-CN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注：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若未完善企业信息，系统会提示：企业信息未完善，请完善企业信息。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" name="图片 9"/>
          <p:cNvPicPr/>
          <p:nvPr/>
        </p:nvPicPr>
        <p:blipFill rotWithShape="1">
          <a:blip r:embed="rId5"/>
          <a:srcRect l="9633" r="10796"/>
          <a:stretch>
            <a:fillRect/>
          </a:stretch>
        </p:blipFill>
        <p:spPr bwMode="auto">
          <a:xfrm>
            <a:off x="1763688" y="3256915"/>
            <a:ext cx="5387623" cy="3268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3132138" y="3789363"/>
            <a:ext cx="723900" cy="258763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79613" y="4635500"/>
            <a:ext cx="723900" cy="258763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9220" name="矩形 7"/>
          <p:cNvSpPr/>
          <p:nvPr>
            <p:custDataLst>
              <p:tags r:id="rId4"/>
            </p:custDataLst>
          </p:nvPr>
        </p:nvSpPr>
        <p:spPr>
          <a:xfrm>
            <a:off x="919163" y="1036638"/>
            <a:ext cx="7165975" cy="109696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跳转至用户须知页，显示企业认定用户须知信息。点击【进入办事】按钮后，进入到信息验证页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3" name="图片 12"/>
          <p:cNvPicPr/>
          <p:nvPr/>
        </p:nvPicPr>
        <p:blipFill rotWithShape="1">
          <a:blip r:embed="rId5"/>
          <a:srcRect l="9933" r="10898"/>
          <a:stretch>
            <a:fillRect/>
          </a:stretch>
        </p:blipFill>
        <p:spPr bwMode="auto">
          <a:xfrm>
            <a:off x="1664797" y="2420888"/>
            <a:ext cx="5687060" cy="358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3419475" y="3860800"/>
            <a:ext cx="723900" cy="258763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244" name="矩形 7"/>
          <p:cNvSpPr/>
          <p:nvPr>
            <p:custDataLst>
              <p:tags r:id="rId4"/>
            </p:custDataLst>
          </p:nvPr>
        </p:nvSpPr>
        <p:spPr>
          <a:xfrm>
            <a:off x="830263" y="1125538"/>
            <a:ext cx="7342187" cy="100806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在信息验证页，可选择手机号或邮箱进行收取验证码，输入正确验证码后，点击【信息验证】按钮。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63395" y="2609215"/>
            <a:ext cx="5744210" cy="3625850"/>
            <a:chOff x="2777" y="4109"/>
            <a:chExt cx="9046" cy="5710"/>
          </a:xfrm>
        </p:grpSpPr>
        <p:pic>
          <p:nvPicPr>
            <p:cNvPr id="12" name="图片 11"/>
            <p:cNvPicPr/>
            <p:nvPr/>
          </p:nvPicPr>
          <p:blipFill rotWithShape="1">
            <a:blip r:embed="rId5"/>
            <a:srcRect l="9432" r="11400"/>
            <a:stretch>
              <a:fillRect/>
            </a:stretch>
          </p:blipFill>
          <p:spPr bwMode="auto">
            <a:xfrm>
              <a:off x="2777" y="4109"/>
              <a:ext cx="9047" cy="57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矩形 10"/>
            <p:cNvSpPr/>
            <p:nvPr/>
          </p:nvSpPr>
          <p:spPr>
            <a:xfrm>
              <a:off x="5613" y="6760"/>
              <a:ext cx="1140" cy="408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952" y="6080"/>
              <a:ext cx="454" cy="1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1268" name="矩形 7"/>
          <p:cNvSpPr/>
          <p:nvPr>
            <p:custDataLst>
              <p:tags r:id="rId4"/>
            </p:custDataLst>
          </p:nvPr>
        </p:nvSpPr>
        <p:spPr>
          <a:xfrm>
            <a:off x="830263" y="1125538"/>
            <a:ext cx="7342187" cy="100806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验证通过后，进入到认定资料上传页，需核对基本信息，上传企业营业执照、上年度企业完税证明、企业审计报告。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3" name="图片 12"/>
          <p:cNvPicPr/>
          <p:nvPr/>
        </p:nvPicPr>
        <p:blipFill rotWithShape="1">
          <a:blip r:embed="rId5"/>
          <a:srcRect l="8931" r="10095"/>
          <a:stretch>
            <a:fillRect/>
          </a:stretch>
        </p:blipFill>
        <p:spPr bwMode="auto">
          <a:xfrm>
            <a:off x="1547664" y="2455183"/>
            <a:ext cx="583264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 bwMode="auto">
          <a:xfrm flipH="1">
            <a:off x="8065294" y="0"/>
            <a:ext cx="1043209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3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1"/>
          <p:cNvGrpSpPr/>
          <p:nvPr>
            <p:custDataLst>
              <p:tags r:id="rId3"/>
            </p:custDataLst>
          </p:nvPr>
        </p:nvGrpSpPr>
        <p:grpSpPr bwMode="auto">
          <a:xfrm rot="10800000" flipH="1">
            <a:off x="35495" y="-1"/>
            <a:ext cx="1043211" cy="6858000"/>
            <a:chOff x="-1" y="-1"/>
            <a:chExt cx="1736203" cy="6864742"/>
          </a:xfrm>
          <a:solidFill>
            <a:schemeClr val="accent1">
              <a:alpha val="50000"/>
            </a:schemeClr>
          </a:solidFill>
        </p:grpSpPr>
        <p:sp>
          <p:nvSpPr>
            <p:cNvPr id="6" name="任意多边形: 形状 5"/>
            <p:cNvSpPr/>
            <p:nvPr/>
          </p:nvSpPr>
          <p:spPr>
            <a:xfrm flipH="1" flipV="1">
              <a:off x="-1" y="-1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-1" y="3452480"/>
              <a:ext cx="1736203" cy="3412261"/>
            </a:xfrm>
            <a:custGeom>
              <a:avLst/>
              <a:gdLst>
                <a:gd name="connsiteX0" fmla="*/ 1203767 w 1203767"/>
                <a:gd name="connsiteY0" fmla="*/ 0 h 3412591"/>
                <a:gd name="connsiteX1" fmla="*/ 1203767 w 1203767"/>
                <a:gd name="connsiteY1" fmla="*/ 3412591 h 3412591"/>
                <a:gd name="connsiteX2" fmla="*/ 0 w 1203767"/>
                <a:gd name="connsiteY2" fmla="*/ 3412591 h 3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767" h="3412591">
                  <a:moveTo>
                    <a:pt x="1203767" y="0"/>
                  </a:moveTo>
                  <a:lnTo>
                    <a:pt x="1203767" y="3412591"/>
                  </a:lnTo>
                  <a:lnTo>
                    <a:pt x="0" y="34125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2292" name="矩形 7"/>
          <p:cNvSpPr/>
          <p:nvPr>
            <p:custDataLst>
              <p:tags r:id="rId4"/>
            </p:custDataLst>
          </p:nvPr>
        </p:nvSpPr>
        <p:spPr>
          <a:xfrm>
            <a:off x="830263" y="1125538"/>
            <a:ext cx="7342187" cy="100806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en-US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r>
              <a:rPr lang="zh-CN" altLang="zh-CN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上传完成后，点击【下一步】按钮，进入到信息资料查看页</a:t>
            </a:r>
            <a:r>
              <a:rPr lang="zh-CN" altLang="en-US" sz="2400" dirty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zh-CN" sz="24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" name="图片 9"/>
          <p:cNvPicPr/>
          <p:nvPr/>
        </p:nvPicPr>
        <p:blipFill rotWithShape="1">
          <a:blip r:embed="rId5"/>
          <a:srcRect l="10242" r="11440"/>
          <a:stretch>
            <a:fillRect/>
          </a:stretch>
        </p:blipFill>
        <p:spPr bwMode="auto">
          <a:xfrm>
            <a:off x="2054412" y="2708920"/>
            <a:ext cx="4893310" cy="338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3495675" y="5300663"/>
            <a:ext cx="723900" cy="258763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184303556"/>
</p:tagLst>
</file>

<file path=ppt/tags/tag10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04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09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1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14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19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24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29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34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35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4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40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45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55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65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7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70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175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176.xml><?xml version="1.0" encoding="utf-8"?>
<p:tagLst xmlns:p="http://schemas.openxmlformats.org/presentationml/2006/main">
  <p:tag name="REFSHAPE" val="881173244"/>
</p:tagLst>
</file>

<file path=ppt/tags/tag177.xml><?xml version="1.0" encoding="utf-8"?>
<p:tagLst xmlns:p="http://schemas.openxmlformats.org/presentationml/2006/main">
  <p:tag name="REFSHAPE" val="881173244"/>
</p:tagLst>
</file>

<file path=ppt/tags/tag178.xml><?xml version="1.0" encoding="utf-8"?>
<p:tagLst xmlns:p="http://schemas.openxmlformats.org/presentationml/2006/main">
  <p:tag name="KSO_WPP_MARK_KEY" val="cc58f7f6-37ac-4fc6-baba-fb3fc34f4db5"/>
  <p:tag name="COMMONDATA" val="eyJoZGlkIjoiZjUyMmNiZWFhMzZiNWVjOTFlYzEyZDg1NmY3NWJkNGUifQ=="/>
  <p:tag name="commondata" val="eyJoZGlkIjoiNThkNjRiMjhkMGRmMWUwNGNkMTNjNGE0M2I5NTdkZjA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REFSHAPE" val="184303692"/>
</p:tagLst>
</file>

<file path=ppt/tags/tag20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3.xml><?xml version="1.0" encoding="utf-8"?>
<p:tagLst xmlns:p="http://schemas.openxmlformats.org/presentationml/2006/main">
  <p:tag name="REFSHAPE" val="184303828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REFSHAPE" val="184303284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5.xml><?xml version="1.0" encoding="utf-8"?>
<p:tagLst xmlns:p="http://schemas.openxmlformats.org/presentationml/2006/main">
  <p:tag name="REFSHAPE" val="184303012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54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59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6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64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69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74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79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84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89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94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623_1*i*5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4623_1*i*11"/>
  <p:tag name="KSO_WM_TEMPLATE_CATEGORY" val="diagram"/>
  <p:tag name="KSO_WM_TEMPLATE_INDEX" val="20204623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23_1*a*1"/>
  <p:tag name="KSO_WM_TEMPLATE_CATEGORY" val="diagram"/>
  <p:tag name="KSO_WM_TEMPLATE_INDEX" val="20204623"/>
  <p:tag name="KSO_WM_UNIT_LAYERLEVEL" val="1"/>
  <p:tag name="KSO_WM_TAG_VERSION" val="1.0"/>
  <p:tag name="KSO_WM_BEAUTIFY_FLAG" val="#wm#"/>
  <p:tag name="KSO_WM_UNIT_ISNUMDGMTITLE" val="0"/>
</p:tagLst>
</file>

<file path=ppt/tags/tag99.xml><?xml version="1.0" encoding="utf-8"?>
<p:tagLst xmlns:p="http://schemas.openxmlformats.org/presentationml/2006/main">
  <p:tag name="KSO_WM_SLIDE_ID" val="diagram202046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4623"/>
  <p:tag name="KSO_WM_SLIDE_LAYOUT" val="a_f"/>
  <p:tag name="KSO_WM_SLIDE_LAYOUT_CNT" val="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2923</Words>
  <Application>WPS 演示</Application>
  <PresentationFormat/>
  <Paragraphs>130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42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微软雅黑</vt:lpstr>
      <vt:lpstr>微软雅黑 Light</vt:lpstr>
      <vt:lpstr>Arial Unicode MS</vt:lpstr>
      <vt:lpstr>Office 主题​​</vt:lpstr>
      <vt:lpstr>2_Office 主题​​</vt:lpstr>
      <vt:lpstr>2025年度杨浦区人才安居 系统租房补贴申请操作指南  杨浦区高层次人才发展服务中心 2025年9月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WPS_1753770509</cp:lastModifiedBy>
  <cp:revision>523</cp:revision>
  <cp:lastPrinted>2025-08-29T06:21:00Z</cp:lastPrinted>
  <dcterms:created xsi:type="dcterms:W3CDTF">2025-08-29T06:21:00Z</dcterms:created>
  <dcterms:modified xsi:type="dcterms:W3CDTF">2025-09-02T01:42:12Z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3F7FF33B486D45BB8DF6A77F86437A2A_13</vt:lpwstr>
  </property>
</Properties>
</file>