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303" r:id="rId4"/>
    <p:sldId id="329" r:id="rId5"/>
    <p:sldId id="356" r:id="rId6"/>
    <p:sldId id="330" r:id="rId7"/>
    <p:sldId id="273" r:id="rId8"/>
    <p:sldId id="342" r:id="rId9"/>
    <p:sldId id="357" r:id="rId10"/>
    <p:sldId id="338" r:id="rId11"/>
    <p:sldId id="339" r:id="rId12"/>
    <p:sldId id="341" r:id="rId13"/>
    <p:sldId id="353" r:id="rId14"/>
    <p:sldId id="343" r:id="rId15"/>
    <p:sldId id="361" r:id="rId16"/>
    <p:sldId id="307" r:id="rId17"/>
    <p:sldId id="311" r:id="rId18"/>
  </p:sldIdLst>
  <p:sldSz cx="9144000" cy="5143500" type="screen16x9"/>
  <p:notesSz cx="9928225" cy="6797675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微软雅黑" pitchFamily="34" charset="-122"/>
      <p:regular r:id="rId25"/>
      <p:bold r:id="rId26"/>
    </p:embeddedFont>
    <p:embeddedFont>
      <p:font typeface="Arial Unicode MS" pitchFamily="34" charset="-122"/>
      <p:regular r:id="rId27"/>
    </p:embeddedFont>
    <p:embeddedFont>
      <p:font typeface="方正正大黑简体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8F8"/>
    <a:srgbClr val="12FCE6"/>
    <a:srgbClr val="5C0000"/>
    <a:srgbClr val="D20000"/>
    <a:srgbClr val="BC0000"/>
    <a:srgbClr val="A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5" autoAdjust="0"/>
    <p:restoredTop sz="92665" autoAdjust="0"/>
  </p:normalViewPr>
  <p:slideViewPr>
    <p:cSldViewPr showGuides="1">
      <p:cViewPr varScale="1">
        <p:scale>
          <a:sx n="110" d="100"/>
          <a:sy n="110" d="100"/>
        </p:scale>
        <p:origin x="-894" y="-78"/>
      </p:cViewPr>
      <p:guideLst>
        <p:guide orient="horz" pos="270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298" y="-96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71FDA-7075-40F4-B6AE-31E3F459CF08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92AE6-1AAC-4FD3-B74A-0D6FCDF3EA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B0967-D635-4D02-935E-A0C65D9B6D4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C3C49-112D-4576-9938-0CE9F3907D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2"/>
            <a:ext cx="9144000" cy="51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QQ糖\模板1\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267230"/>
            <a:ext cx="1955800" cy="17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 userDrawn="1"/>
        </p:nvCxnSpPr>
        <p:spPr>
          <a:xfrm flipH="1">
            <a:off x="-30046" y="4998814"/>
            <a:ext cx="9174047" cy="0"/>
          </a:xfrm>
          <a:prstGeom prst="line">
            <a:avLst/>
          </a:prstGeom>
          <a:ln w="9525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0" y="5020022"/>
            <a:ext cx="9144000" cy="125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30046" y="5020022"/>
            <a:ext cx="837336" cy="125066"/>
          </a:xfrm>
          <a:prstGeom prst="rect">
            <a:avLst/>
          </a:prstGeom>
          <a:solidFill>
            <a:srgbClr val="5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576534" y="3531885"/>
            <a:ext cx="433132" cy="2000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700" b="1" dirty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stA="47000" endPos="30000" dist="38100" dir="5400000" sy="-100000" algn="bl" rotWithShape="0"/>
                </a:effectLst>
                <a:latin typeface="方正正大黑简体" pitchFamily="2" charset="-122"/>
                <a:ea typeface="方正正大黑简体" pitchFamily="2" charset="-122"/>
              </a:rPr>
              <a:t>2013</a:t>
            </a:r>
            <a:endParaRPr lang="zh-CN" altLang="en-US" sz="700" b="1" dirty="0">
              <a:ln w="11430"/>
              <a:solidFill>
                <a:srgbClr val="FF0000">
                  <a:alpha val="6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stA="47000" endPos="30000" dist="38100" dir="5400000" sy="-100000" algn="bl" rotWithShape="0"/>
              </a:effectLst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76029" y="3775397"/>
            <a:ext cx="394660" cy="18466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600" b="1" dirty="0">
                <a:ln w="11430"/>
                <a:solidFill>
                  <a:schemeClr val="tx1">
                    <a:lumMod val="50000"/>
                    <a:lumOff val="50000"/>
                    <a:alpha val="51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stA="47000" endPos="30000" dist="38100" dir="5400000" sy="-100000" algn="bl" rotWithShape="0"/>
                </a:effectLst>
                <a:latin typeface="方正正大黑简体" pitchFamily="2" charset="-122"/>
                <a:ea typeface="方正正大黑简体" pitchFamily="2" charset="-122"/>
              </a:rPr>
              <a:t>2012</a:t>
            </a:r>
            <a:endParaRPr lang="zh-CN" altLang="en-US" sz="600" b="1" dirty="0">
              <a:ln w="11430"/>
              <a:solidFill>
                <a:schemeClr val="tx1">
                  <a:lumMod val="50000"/>
                  <a:lumOff val="50000"/>
                  <a:alpha val="51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stA="47000" endPos="30000" dist="38100" dir="5400000" sy="-100000" algn="bl" rotWithShape="0"/>
              </a:effectLst>
              <a:latin typeface="方正正大黑简体" pitchFamily="2" charset="-122"/>
              <a:ea typeface="方正正大黑简体" pitchFamily="2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2352" y="46708"/>
            <a:ext cx="655816" cy="576064"/>
            <a:chOff x="2352" y="46708"/>
            <a:chExt cx="655816" cy="576064"/>
          </a:xfrm>
        </p:grpSpPr>
        <p:sp>
          <p:nvSpPr>
            <p:cNvPr id="19" name="矩形 18"/>
            <p:cNvSpPr/>
            <p:nvPr/>
          </p:nvSpPr>
          <p:spPr>
            <a:xfrm>
              <a:off x="2352" y="410336"/>
              <a:ext cx="138708" cy="1387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6368" y="267493"/>
              <a:ext cx="138708" cy="138708"/>
            </a:xfrm>
            <a:prstGeom prst="rect">
              <a:avLst/>
            </a:prstGeom>
            <a:solidFill>
              <a:srgbClr val="FF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352" y="123477"/>
              <a:ext cx="138708" cy="1387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1023"/>
            <p:cNvSpPr/>
            <p:nvPr/>
          </p:nvSpPr>
          <p:spPr>
            <a:xfrm>
              <a:off x="334021" y="123478"/>
              <a:ext cx="324147" cy="425566"/>
            </a:xfrm>
            <a:custGeom>
              <a:avLst/>
              <a:gdLst/>
              <a:ahLst/>
              <a:cxnLst/>
              <a:rect l="l" t="t" r="r" b="b"/>
              <a:pathLst>
                <a:path w="324147" h="425566">
                  <a:moveTo>
                    <a:pt x="0" y="0"/>
                  </a:moveTo>
                  <a:lnTo>
                    <a:pt x="324147" y="0"/>
                  </a:lnTo>
                  <a:lnTo>
                    <a:pt x="324147" y="425566"/>
                  </a:lnTo>
                  <a:lnTo>
                    <a:pt x="0" y="425566"/>
                  </a:lnTo>
                  <a:lnTo>
                    <a:pt x="0" y="282723"/>
                  </a:lnTo>
                  <a:lnTo>
                    <a:pt x="138708" y="282723"/>
                  </a:lnTo>
                  <a:lnTo>
                    <a:pt x="138708" y="144015"/>
                  </a:lnTo>
                  <a:lnTo>
                    <a:pt x="0" y="14401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09972" y="46708"/>
              <a:ext cx="0" cy="5760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8E7B-A9BE-4CBC-BF5E-A1C9935AB8A7}" type="datetimeFigureOut">
              <a:rPr lang="zh-CN" altLang="en-US" smtClean="0"/>
              <a:pPr/>
              <a:t>2021-04-30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C1F3-1319-433D-A032-0516195E17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6" Type="http://schemas.openxmlformats.org/officeDocument/2006/relationships/image" Target="../media/image6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9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-114300" y="4998814"/>
            <a:ext cx="9332671" cy="146274"/>
            <a:chOff x="-114300" y="4998814"/>
            <a:chExt cx="9332671" cy="14627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-114300" y="4998814"/>
              <a:ext cx="9332671" cy="0"/>
            </a:xfrm>
            <a:prstGeom prst="line">
              <a:avLst/>
            </a:prstGeom>
            <a:ln w="9525">
              <a:solidFill>
                <a:srgbClr val="5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0" y="5020022"/>
              <a:ext cx="9144000" cy="12506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-30046" y="5020022"/>
              <a:ext cx="837336" cy="125066"/>
            </a:xfrm>
            <a:prstGeom prst="rect">
              <a:avLst/>
            </a:prstGeom>
            <a:solidFill>
              <a:srgbClr val="5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540568" y="1575315"/>
            <a:ext cx="3915238" cy="328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QQ糖\模板1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00" y="1773015"/>
            <a:ext cx="3411731" cy="33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771550"/>
            <a:ext cx="9272510" cy="2017121"/>
            <a:chOff x="3695162" y="699678"/>
            <a:chExt cx="9272510" cy="2017121"/>
          </a:xfrm>
        </p:grpSpPr>
        <p:sp>
          <p:nvSpPr>
            <p:cNvPr id="20" name="TextBox 19"/>
            <p:cNvSpPr txBox="1"/>
            <p:nvPr/>
          </p:nvSpPr>
          <p:spPr>
            <a:xfrm>
              <a:off x="3695162" y="699678"/>
              <a:ext cx="92725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CN" sz="2800" b="1" spc="120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3200" b="1" spc="12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公路养护工程招标投标管理</a:t>
              </a:r>
              <a:endParaRPr lang="en-US" altLang="zh-CN" sz="3200" b="1" spc="12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3200" b="1" spc="12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   改革要点解读</a:t>
              </a:r>
              <a:endParaRPr lang="zh-CN" altLang="en-US" sz="2800" b="1" spc="12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11857838" y="1619955"/>
              <a:ext cx="0" cy="10968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3180268" y="3547603"/>
            <a:ext cx="1084714" cy="1184310"/>
            <a:chOff x="4930502" y="3933864"/>
            <a:chExt cx="1084714" cy="1184310"/>
          </a:xfrm>
        </p:grpSpPr>
        <p:sp>
          <p:nvSpPr>
            <p:cNvPr id="57" name="椭圆 56"/>
            <p:cNvSpPr/>
            <p:nvPr/>
          </p:nvSpPr>
          <p:spPr>
            <a:xfrm>
              <a:off x="5292080" y="4803998"/>
              <a:ext cx="504056" cy="144016"/>
            </a:xfrm>
            <a:prstGeom prst="ellipse">
              <a:avLst/>
            </a:prstGeom>
            <a:solidFill>
              <a:schemeClr val="bg1">
                <a:lumMod val="50000"/>
                <a:alpha val="8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1" name="Picture 7" descr="C:\Users\Administrator\Desktop\QQ糖\模板1\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502" y="3933864"/>
              <a:ext cx="1084714" cy="118431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3491880" y="3147814"/>
            <a:ext cx="4596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上海市建设工程招标投标管理办公室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07704" y="1059582"/>
            <a:ext cx="1397054" cy="1325046"/>
          </a:xfrm>
          <a:prstGeom prst="ellipse">
            <a:avLst/>
          </a:prstGeom>
          <a:solidFill>
            <a:srgbClr val="C30D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标题 4"/>
          <p:cNvSpPr txBox="1"/>
          <p:nvPr/>
        </p:nvSpPr>
        <p:spPr>
          <a:xfrm>
            <a:off x="1980049" y="1347614"/>
            <a:ext cx="1295807" cy="80293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第三章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3346668" y="2711908"/>
            <a:ext cx="4432503" cy="4733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180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  <p:grpSp>
        <p:nvGrpSpPr>
          <p:cNvPr id="4" name="组合 23"/>
          <p:cNvGrpSpPr>
            <a:grpSpLocks noChangeAspect="1"/>
          </p:cNvGrpSpPr>
          <p:nvPr/>
        </p:nvGrpSpPr>
        <p:grpSpPr>
          <a:xfrm>
            <a:off x="2987824" y="2427734"/>
            <a:ext cx="1247675" cy="1247677"/>
            <a:chOff x="1353987" y="1723663"/>
            <a:chExt cx="2559577" cy="2559579"/>
          </a:xfrm>
        </p:grpSpPr>
        <p:sp>
          <p:nvSpPr>
            <p:cNvPr id="25" name="空心弧 24"/>
            <p:cNvSpPr>
              <a:spLocks noChangeAspect="1"/>
            </p:cNvSpPr>
            <p:nvPr/>
          </p:nvSpPr>
          <p:spPr>
            <a:xfrm rot="2134792">
              <a:off x="1445190" y="1859200"/>
              <a:ext cx="2288503" cy="2288503"/>
            </a:xfrm>
            <a:prstGeom prst="blockArc">
              <a:avLst>
                <a:gd name="adj1" fmla="val 14033861"/>
                <a:gd name="adj2" fmla="val 1597257"/>
                <a:gd name="adj3" fmla="val 54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3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空心弧 25"/>
            <p:cNvSpPr>
              <a:spLocks noChangeAspect="1"/>
            </p:cNvSpPr>
            <p:nvPr/>
          </p:nvSpPr>
          <p:spPr>
            <a:xfrm rot="14609616">
              <a:off x="1353986" y="1723664"/>
              <a:ext cx="2559579" cy="2559577"/>
            </a:xfrm>
            <a:prstGeom prst="blockArc">
              <a:avLst>
                <a:gd name="adj1" fmla="val 10669547"/>
                <a:gd name="adj2" fmla="val 1623635"/>
                <a:gd name="adj3" fmla="val 142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52"/>
            <p:cNvSpPr txBox="1"/>
            <p:nvPr/>
          </p:nvSpPr>
          <p:spPr>
            <a:xfrm>
              <a:off x="1649433" y="2166831"/>
              <a:ext cx="1641631" cy="170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压</a:t>
              </a:r>
              <a:endParaRPr lang="en-US" altLang="zh-CN" sz="2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时限</a:t>
              </a:r>
              <a:endParaRPr lang="zh-CN" altLang="en-US" sz="2400" b="1" kern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7" name="组合 27"/>
          <p:cNvGrpSpPr>
            <a:grpSpLocks noChangeAspect="1"/>
          </p:cNvGrpSpPr>
          <p:nvPr/>
        </p:nvGrpSpPr>
        <p:grpSpPr>
          <a:xfrm>
            <a:off x="1043608" y="2499742"/>
            <a:ext cx="1247676" cy="1247677"/>
            <a:chOff x="4604053" y="1723663"/>
            <a:chExt cx="2559577" cy="2559579"/>
          </a:xfrm>
        </p:grpSpPr>
        <p:sp>
          <p:nvSpPr>
            <p:cNvPr id="29" name="空心弧 28"/>
            <p:cNvSpPr>
              <a:spLocks noChangeAspect="1"/>
            </p:cNvSpPr>
            <p:nvPr/>
          </p:nvSpPr>
          <p:spPr>
            <a:xfrm rot="9198756">
              <a:off x="4748299" y="1859198"/>
              <a:ext cx="2288503" cy="2288503"/>
            </a:xfrm>
            <a:prstGeom prst="blockArc">
              <a:avLst>
                <a:gd name="adj1" fmla="val 6741740"/>
                <a:gd name="adj2" fmla="val 1597257"/>
                <a:gd name="adj3" fmla="val 542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3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空心弧 29"/>
            <p:cNvSpPr>
              <a:spLocks noChangeAspect="1"/>
            </p:cNvSpPr>
            <p:nvPr/>
          </p:nvSpPr>
          <p:spPr>
            <a:xfrm rot="14609616">
              <a:off x="4604052" y="1723664"/>
              <a:ext cx="2559579" cy="2559577"/>
            </a:xfrm>
            <a:prstGeom prst="blockArc">
              <a:avLst>
                <a:gd name="adj1" fmla="val 17674159"/>
                <a:gd name="adj2" fmla="val 1623635"/>
                <a:gd name="adj3" fmla="val 142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240"/>
            <p:cNvSpPr txBox="1"/>
            <p:nvPr/>
          </p:nvSpPr>
          <p:spPr>
            <a:xfrm>
              <a:off x="5063021" y="2166831"/>
              <a:ext cx="1641630" cy="170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减</a:t>
              </a:r>
              <a:endParaRPr lang="en-US" altLang="zh-CN" sz="2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环节</a:t>
              </a:r>
              <a:endParaRPr lang="zh-CN" altLang="en-US" sz="2400" b="1" kern="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8" name="组合 31"/>
          <p:cNvGrpSpPr>
            <a:grpSpLocks noChangeAspect="1"/>
          </p:cNvGrpSpPr>
          <p:nvPr/>
        </p:nvGrpSpPr>
        <p:grpSpPr>
          <a:xfrm>
            <a:off x="4860032" y="2355726"/>
            <a:ext cx="1247675" cy="1247677"/>
            <a:chOff x="7946402" y="1730470"/>
            <a:chExt cx="2559577" cy="2559579"/>
          </a:xfrm>
        </p:grpSpPr>
        <p:sp>
          <p:nvSpPr>
            <p:cNvPr id="33" name="空心弧 32"/>
            <p:cNvSpPr>
              <a:spLocks noChangeAspect="1"/>
            </p:cNvSpPr>
            <p:nvPr/>
          </p:nvSpPr>
          <p:spPr>
            <a:xfrm rot="9198756">
              <a:off x="8090648" y="1866005"/>
              <a:ext cx="2288503" cy="2288503"/>
            </a:xfrm>
            <a:prstGeom prst="blockArc">
              <a:avLst>
                <a:gd name="adj1" fmla="val 6741740"/>
                <a:gd name="adj2" fmla="val 1597257"/>
                <a:gd name="adj3" fmla="val 54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3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空心弧 33"/>
            <p:cNvSpPr>
              <a:spLocks noChangeAspect="1"/>
            </p:cNvSpPr>
            <p:nvPr/>
          </p:nvSpPr>
          <p:spPr>
            <a:xfrm rot="14609616">
              <a:off x="7946401" y="1730471"/>
              <a:ext cx="2559579" cy="2559577"/>
            </a:xfrm>
            <a:prstGeom prst="blockArc">
              <a:avLst>
                <a:gd name="adj1" fmla="val 6812137"/>
                <a:gd name="adj2" fmla="val 1623635"/>
                <a:gd name="adj3" fmla="val 14268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Box 240"/>
            <p:cNvSpPr txBox="1"/>
            <p:nvPr/>
          </p:nvSpPr>
          <p:spPr>
            <a:xfrm>
              <a:off x="8389570" y="2173638"/>
              <a:ext cx="1641631" cy="170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降</a:t>
              </a:r>
              <a:endParaRPr lang="en-US" altLang="zh-CN" sz="2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费用</a:t>
              </a:r>
              <a:endParaRPr lang="zh-CN" altLang="en-US" sz="2400" b="1" kern="0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9" name="组合 35"/>
          <p:cNvGrpSpPr>
            <a:grpSpLocks noChangeAspect="1"/>
          </p:cNvGrpSpPr>
          <p:nvPr/>
        </p:nvGrpSpPr>
        <p:grpSpPr>
          <a:xfrm>
            <a:off x="6732241" y="2283718"/>
            <a:ext cx="1247675" cy="1247677"/>
            <a:chOff x="7946402" y="1730470"/>
            <a:chExt cx="2559577" cy="2559579"/>
          </a:xfrm>
        </p:grpSpPr>
        <p:sp>
          <p:nvSpPr>
            <p:cNvPr id="37" name="空心弧 36"/>
            <p:cNvSpPr>
              <a:spLocks noChangeAspect="1"/>
            </p:cNvSpPr>
            <p:nvPr/>
          </p:nvSpPr>
          <p:spPr>
            <a:xfrm rot="9198756">
              <a:off x="8090648" y="1866005"/>
              <a:ext cx="2288503" cy="2288503"/>
            </a:xfrm>
            <a:prstGeom prst="blockArc">
              <a:avLst>
                <a:gd name="adj1" fmla="val 6741740"/>
                <a:gd name="adj2" fmla="val 1597257"/>
                <a:gd name="adj3" fmla="val 54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3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空心弧 37"/>
            <p:cNvSpPr>
              <a:spLocks noChangeAspect="1"/>
            </p:cNvSpPr>
            <p:nvPr/>
          </p:nvSpPr>
          <p:spPr>
            <a:xfrm rot="14609616">
              <a:off x="7946401" y="1730471"/>
              <a:ext cx="2559579" cy="2559577"/>
            </a:xfrm>
            <a:prstGeom prst="blockArc">
              <a:avLst>
                <a:gd name="adj1" fmla="val 3534681"/>
                <a:gd name="adj2" fmla="val 1623635"/>
                <a:gd name="adj3" fmla="val 1426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TextBox 240"/>
            <p:cNvSpPr txBox="1"/>
            <p:nvPr/>
          </p:nvSpPr>
          <p:spPr>
            <a:xfrm>
              <a:off x="8405371" y="2173638"/>
              <a:ext cx="1641631" cy="170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促</a:t>
              </a:r>
              <a:endParaRPr lang="en-US" altLang="zh-CN" sz="2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chemeClr val="accent4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公平</a:t>
              </a:r>
              <a:endParaRPr lang="zh-CN" altLang="en-US" sz="2400" b="1" kern="0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563888" y="1275606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zh-CN" altLang="en-US" sz="4000" b="1" dirty="0" smtClean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改革亮点总结</a:t>
            </a:r>
            <a:endParaRPr lang="zh-CN" altLang="en-US" sz="4000" b="1" dirty="0">
              <a:solidFill>
                <a:srgbClr val="C30D23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611560" y="195486"/>
            <a:ext cx="486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3.1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公路养护工程招投标改革亮点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减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环节</a:t>
            </a:r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7657843" y="2629153"/>
            <a:ext cx="357118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3275856" y="843558"/>
            <a:ext cx="42141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取消 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资格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预审</a:t>
            </a: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4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采用</a:t>
            </a:r>
            <a:r>
              <a:rPr lang="zh-CN" altLang="zh-CN" sz="14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资格后审</a:t>
            </a:r>
            <a:r>
              <a:rPr lang="zh-CN" altLang="zh-CN" sz="14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方式对投标人进行资格</a:t>
            </a:r>
            <a:r>
              <a:rPr lang="zh-CN" altLang="zh-CN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审查</a:t>
            </a:r>
            <a:endParaRPr lang="zh-CN" altLang="en-US" sz="1400" kern="100" dirty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3275856" y="2211710"/>
            <a:ext cx="42141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取消 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书面报告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备案</a:t>
            </a:r>
            <a:endParaRPr lang="en-US" altLang="zh-CN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招投标情况书面报告无需备案。</a:t>
            </a:r>
          </a:p>
          <a:p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/>
          <p:cNvCxnSpPr>
            <a:cxnSpLocks noChangeAspect="1"/>
          </p:cNvCxnSpPr>
          <p:nvPr/>
        </p:nvCxnSpPr>
        <p:spPr>
          <a:xfrm flipV="1">
            <a:off x="3211407" y="1748165"/>
            <a:ext cx="4214182" cy="1652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cxnSp>
        <p:nvCxnSpPr>
          <p:cNvPr id="29" name="直接连接符 28"/>
          <p:cNvCxnSpPr>
            <a:cxnSpLocks noChangeAspect="1"/>
          </p:cNvCxnSpPr>
          <p:nvPr/>
        </p:nvCxnSpPr>
        <p:spPr>
          <a:xfrm>
            <a:off x="3275856" y="3003798"/>
            <a:ext cx="430491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grpSp>
        <p:nvGrpSpPr>
          <p:cNvPr id="3" name="组合 29"/>
          <p:cNvGrpSpPr>
            <a:grpSpLocks noChangeAspect="1"/>
          </p:cNvGrpSpPr>
          <p:nvPr/>
        </p:nvGrpSpPr>
        <p:grpSpPr>
          <a:xfrm>
            <a:off x="2555776" y="1131590"/>
            <a:ext cx="550970" cy="550970"/>
            <a:chOff x="5068579" y="1163938"/>
            <a:chExt cx="555066" cy="555066"/>
          </a:xfrm>
        </p:grpSpPr>
        <p:sp>
          <p:nvSpPr>
            <p:cNvPr id="31" name="椭圆 30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70"/>
            <p:cNvSpPr>
              <a:spLocks noEditPoints="1"/>
            </p:cNvSpPr>
            <p:nvPr/>
          </p:nvSpPr>
          <p:spPr bwMode="auto">
            <a:xfrm>
              <a:off x="5235099" y="1295926"/>
              <a:ext cx="242524" cy="290241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2"/>
          <p:cNvGrpSpPr>
            <a:grpSpLocks noChangeAspect="1"/>
          </p:cNvGrpSpPr>
          <p:nvPr/>
        </p:nvGrpSpPr>
        <p:grpSpPr>
          <a:xfrm>
            <a:off x="2555776" y="2427734"/>
            <a:ext cx="550314" cy="550314"/>
            <a:chOff x="5068633" y="2251819"/>
            <a:chExt cx="554400" cy="554400"/>
          </a:xfrm>
        </p:grpSpPr>
        <p:sp>
          <p:nvSpPr>
            <p:cNvPr id="34" name="椭圆 33"/>
            <p:cNvSpPr/>
            <p:nvPr/>
          </p:nvSpPr>
          <p:spPr>
            <a:xfrm>
              <a:off x="5068633" y="2251819"/>
              <a:ext cx="554400" cy="5544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72"/>
            <p:cNvSpPr>
              <a:spLocks noEditPoints="1"/>
            </p:cNvSpPr>
            <p:nvPr/>
          </p:nvSpPr>
          <p:spPr bwMode="auto">
            <a:xfrm>
              <a:off x="5180447" y="2343925"/>
              <a:ext cx="369521" cy="370187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</p:cNvCxnSpPr>
          <p:nvPr/>
        </p:nvCxnSpPr>
        <p:spPr>
          <a:xfrm>
            <a:off x="3211407" y="5049797"/>
            <a:ext cx="430491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3347864" y="3435846"/>
            <a:ext cx="42141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简化 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开工准备</a:t>
            </a: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取消</a:t>
            </a: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施工许可和掘路许可。</a:t>
            </a:r>
            <a:endParaRPr lang="zh-CN" altLang="en-US" sz="1400" kern="100" dirty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22" name="直接连接符 21"/>
          <p:cNvCxnSpPr>
            <a:cxnSpLocks noChangeAspect="1"/>
          </p:cNvCxnSpPr>
          <p:nvPr/>
        </p:nvCxnSpPr>
        <p:spPr>
          <a:xfrm flipV="1">
            <a:off x="3283415" y="4340453"/>
            <a:ext cx="4214182" cy="1652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grpSp>
        <p:nvGrpSpPr>
          <p:cNvPr id="23" name="组合 29"/>
          <p:cNvGrpSpPr>
            <a:grpSpLocks noChangeAspect="1"/>
          </p:cNvGrpSpPr>
          <p:nvPr/>
        </p:nvGrpSpPr>
        <p:grpSpPr>
          <a:xfrm>
            <a:off x="2627784" y="3723878"/>
            <a:ext cx="550970" cy="550970"/>
            <a:chOff x="5068579" y="1163938"/>
            <a:chExt cx="555066" cy="555066"/>
          </a:xfrm>
        </p:grpSpPr>
        <p:sp>
          <p:nvSpPr>
            <p:cNvPr id="24" name="椭圆 23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/>
          </p:nvSpPr>
          <p:spPr bwMode="auto">
            <a:xfrm>
              <a:off x="5235099" y="1295926"/>
              <a:ext cx="242524" cy="290241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0" name="组合 27"/>
          <p:cNvGrpSpPr>
            <a:grpSpLocks noChangeAspect="1"/>
          </p:cNvGrpSpPr>
          <p:nvPr/>
        </p:nvGrpSpPr>
        <p:grpSpPr>
          <a:xfrm>
            <a:off x="683568" y="1995686"/>
            <a:ext cx="1247676" cy="1247677"/>
            <a:chOff x="4604053" y="1723663"/>
            <a:chExt cx="2559577" cy="2559579"/>
          </a:xfrm>
        </p:grpSpPr>
        <p:sp>
          <p:nvSpPr>
            <p:cNvPr id="33" name="空心弧 32"/>
            <p:cNvSpPr>
              <a:spLocks noChangeAspect="1"/>
            </p:cNvSpPr>
            <p:nvPr/>
          </p:nvSpPr>
          <p:spPr>
            <a:xfrm rot="9198756">
              <a:off x="4748299" y="1859198"/>
              <a:ext cx="2288503" cy="2288503"/>
            </a:xfrm>
            <a:prstGeom prst="blockArc">
              <a:avLst>
                <a:gd name="adj1" fmla="val 6741740"/>
                <a:gd name="adj2" fmla="val 1597257"/>
                <a:gd name="adj3" fmla="val 542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3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空心弧 35"/>
            <p:cNvSpPr>
              <a:spLocks noChangeAspect="1"/>
            </p:cNvSpPr>
            <p:nvPr/>
          </p:nvSpPr>
          <p:spPr>
            <a:xfrm rot="14609616">
              <a:off x="4604052" y="1723664"/>
              <a:ext cx="2559579" cy="2559577"/>
            </a:xfrm>
            <a:prstGeom prst="blockArc">
              <a:avLst>
                <a:gd name="adj1" fmla="val 17674159"/>
                <a:gd name="adj2" fmla="val 1623635"/>
                <a:gd name="adj3" fmla="val 1426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240"/>
            <p:cNvSpPr txBox="1"/>
            <p:nvPr/>
          </p:nvSpPr>
          <p:spPr>
            <a:xfrm>
              <a:off x="5063021" y="2166831"/>
              <a:ext cx="1641630" cy="170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减</a:t>
              </a:r>
              <a:endParaRPr lang="en-US" altLang="zh-CN" sz="2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环节</a:t>
              </a:r>
              <a:endParaRPr lang="zh-CN" altLang="en-US" sz="2400" b="1" kern="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611560" y="195486"/>
            <a:ext cx="493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3.2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公路养护工程招投标改革亮点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压时限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2411760" y="699542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缩短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提交标书时间</a:t>
            </a: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 algn="just">
              <a:buFont typeface="Arial" panose="020B0604020202090204" pitchFamily="34" charset="0"/>
              <a:buChar char="•"/>
              <a:defRPr/>
            </a:pP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招标公告发布</a:t>
            </a:r>
            <a:r>
              <a:rPr lang="zh-CN" altLang="en-US" sz="14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之日</a:t>
            </a: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至提交投标</a:t>
            </a:r>
            <a:r>
              <a:rPr lang="zh-CN" altLang="en-US" sz="14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文件截止之日止</a:t>
            </a:r>
            <a:r>
              <a:rPr lang="zh-CN" altLang="en-US" sz="14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最短不得少于</a:t>
            </a:r>
            <a:r>
              <a:rPr lang="en-US" altLang="zh-CN" sz="14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10</a:t>
            </a:r>
            <a:r>
              <a:rPr lang="zh-CN" altLang="en-US" sz="14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endParaRPr lang="zh-CN" altLang="en-US" sz="1400" kern="100" dirty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marL="285750" lvl="0" indent="-285750" algn="just">
              <a:buFont typeface="Arial" panose="020B0604020202090204" pitchFamily="34" charset="0"/>
              <a:buChar char="•"/>
              <a:defRPr/>
            </a:pPr>
            <a:r>
              <a:rPr lang="zh-CN" altLang="en-US" sz="14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技术复杂</a:t>
            </a:r>
            <a:r>
              <a:rPr lang="zh-CN" altLang="en-US" sz="14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的公路养护工程</a:t>
            </a:r>
            <a:r>
              <a:rPr lang="zh-CN" altLang="en-US" sz="14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最短不得少于</a:t>
            </a:r>
            <a:r>
              <a:rPr lang="en-US" altLang="zh-CN" sz="14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20</a:t>
            </a:r>
            <a:r>
              <a:rPr lang="zh-CN" altLang="en-US" sz="14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日。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2483768" y="2139702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缩短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交通组织方案审批</a:t>
            </a:r>
            <a:endParaRPr lang="en-US" altLang="zh-CN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公安交通管理部门在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1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个工作日内</a:t>
            </a: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出具</a:t>
            </a:r>
            <a:r>
              <a:rPr lang="en-US" altLang="zh-CN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《</a:t>
            </a: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占、掘路施工交通安全意见书</a:t>
            </a:r>
            <a:r>
              <a:rPr lang="en-US" altLang="zh-CN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》</a:t>
            </a:r>
          </a:p>
        </p:txBody>
      </p:sp>
      <p:cxnSp>
        <p:nvCxnSpPr>
          <p:cNvPr id="28" name="直接连接符 27"/>
          <p:cNvCxnSpPr>
            <a:cxnSpLocks noChangeAspect="1"/>
          </p:cNvCxnSpPr>
          <p:nvPr/>
        </p:nvCxnSpPr>
        <p:spPr>
          <a:xfrm flipV="1">
            <a:off x="1835696" y="1848846"/>
            <a:ext cx="6120680" cy="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grpSp>
        <p:nvGrpSpPr>
          <p:cNvPr id="2" name="组合 29"/>
          <p:cNvGrpSpPr>
            <a:grpSpLocks noChangeAspect="1"/>
          </p:cNvGrpSpPr>
          <p:nvPr/>
        </p:nvGrpSpPr>
        <p:grpSpPr>
          <a:xfrm>
            <a:off x="1763688" y="868652"/>
            <a:ext cx="550970" cy="550970"/>
            <a:chOff x="5068579" y="1163938"/>
            <a:chExt cx="555066" cy="555066"/>
          </a:xfrm>
        </p:grpSpPr>
        <p:sp>
          <p:nvSpPr>
            <p:cNvPr id="31" name="椭圆 30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70"/>
            <p:cNvSpPr>
              <a:spLocks noEditPoints="1"/>
            </p:cNvSpPr>
            <p:nvPr/>
          </p:nvSpPr>
          <p:spPr bwMode="auto">
            <a:xfrm>
              <a:off x="5235099" y="1295926"/>
              <a:ext cx="242524" cy="290241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32"/>
          <p:cNvGrpSpPr>
            <a:grpSpLocks noChangeAspect="1"/>
          </p:cNvGrpSpPr>
          <p:nvPr/>
        </p:nvGrpSpPr>
        <p:grpSpPr>
          <a:xfrm>
            <a:off x="1763688" y="2067694"/>
            <a:ext cx="550314" cy="550314"/>
            <a:chOff x="5068633" y="2251819"/>
            <a:chExt cx="554400" cy="554400"/>
          </a:xfrm>
        </p:grpSpPr>
        <p:sp>
          <p:nvSpPr>
            <p:cNvPr id="34" name="椭圆 33"/>
            <p:cNvSpPr/>
            <p:nvPr/>
          </p:nvSpPr>
          <p:spPr>
            <a:xfrm>
              <a:off x="5068633" y="2251819"/>
              <a:ext cx="554400" cy="5544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72"/>
            <p:cNvSpPr>
              <a:spLocks noEditPoints="1"/>
            </p:cNvSpPr>
            <p:nvPr/>
          </p:nvSpPr>
          <p:spPr bwMode="auto">
            <a:xfrm>
              <a:off x="5180447" y="2343925"/>
              <a:ext cx="369521" cy="370187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39" name="直接连接符 38"/>
          <p:cNvCxnSpPr>
            <a:cxnSpLocks noChangeAspect="1"/>
          </p:cNvCxnSpPr>
          <p:nvPr/>
        </p:nvCxnSpPr>
        <p:spPr>
          <a:xfrm>
            <a:off x="3211407" y="5049797"/>
            <a:ext cx="430491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cxnSp>
        <p:nvCxnSpPr>
          <p:cNvPr id="20" name="直接连接符 19"/>
          <p:cNvCxnSpPr>
            <a:cxnSpLocks noChangeAspect="1"/>
          </p:cNvCxnSpPr>
          <p:nvPr/>
        </p:nvCxnSpPr>
        <p:spPr>
          <a:xfrm flipV="1">
            <a:off x="1835696" y="3000693"/>
            <a:ext cx="6192688" cy="2427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2483768" y="3147814"/>
            <a:ext cx="52565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缩短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提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合同变更、验收和支付时间</a:t>
            </a:r>
            <a:endParaRPr lang="en-US" altLang="zh-CN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 algn="just">
              <a:buFont typeface="Arial" panose="020B0604020202090204" pitchFamily="34" charset="0"/>
              <a:buChar char="•"/>
              <a:defRPr/>
            </a:pP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合同变更时间由</a:t>
            </a:r>
            <a:r>
              <a:rPr lang="en-US" altLang="zh-CN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15</a:t>
            </a: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减少至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5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日。</a:t>
            </a:r>
            <a:endParaRPr lang="zh-CN" altLang="en-US" sz="1400" kern="100" dirty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marL="285750" lvl="0" indent="-285750" algn="just">
              <a:buFont typeface="Arial" panose="020B0604020202090204" pitchFamily="34" charset="0"/>
              <a:buChar char="•"/>
              <a:defRPr/>
            </a:pP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工程款支付</a:t>
            </a: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在招标</a:t>
            </a: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人收到发票后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3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内完成；</a:t>
            </a:r>
            <a:endParaRPr lang="en-US" altLang="zh-CN" sz="1400" kern="100" dirty="0" smtClean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marL="285750" lvl="0" indent="-285750" algn="just">
              <a:buFont typeface="Arial" panose="020B0604020202090204" pitchFamily="34" charset="0"/>
              <a:buChar char="•"/>
              <a:defRPr/>
            </a:pP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工程竣工验收在收到书面验收申请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3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内完成，验收通过的，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2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r>
              <a:rPr lang="zh-CN" altLang="en-US" sz="14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内出具书面说明。</a:t>
            </a:r>
            <a:endParaRPr lang="zh-CN" altLang="en-US" sz="1400" kern="100" dirty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grpSp>
        <p:nvGrpSpPr>
          <p:cNvPr id="37" name="组合 29"/>
          <p:cNvGrpSpPr>
            <a:grpSpLocks noChangeAspect="1"/>
          </p:cNvGrpSpPr>
          <p:nvPr/>
        </p:nvGrpSpPr>
        <p:grpSpPr>
          <a:xfrm>
            <a:off x="1835696" y="3219822"/>
            <a:ext cx="550970" cy="550970"/>
            <a:chOff x="5068579" y="1163938"/>
            <a:chExt cx="555066" cy="555066"/>
          </a:xfrm>
        </p:grpSpPr>
        <p:sp>
          <p:nvSpPr>
            <p:cNvPr id="38" name="椭圆 37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5235099" y="1295926"/>
              <a:ext cx="242524" cy="290241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" name="组合 23"/>
          <p:cNvGrpSpPr>
            <a:grpSpLocks noChangeAspect="1"/>
          </p:cNvGrpSpPr>
          <p:nvPr/>
        </p:nvGrpSpPr>
        <p:grpSpPr>
          <a:xfrm>
            <a:off x="179512" y="1923678"/>
            <a:ext cx="1247675" cy="1247677"/>
            <a:chOff x="1353987" y="1723663"/>
            <a:chExt cx="2559577" cy="2559579"/>
          </a:xfrm>
        </p:grpSpPr>
        <p:sp>
          <p:nvSpPr>
            <p:cNvPr id="52" name="空心弧 51"/>
            <p:cNvSpPr>
              <a:spLocks noChangeAspect="1"/>
            </p:cNvSpPr>
            <p:nvPr/>
          </p:nvSpPr>
          <p:spPr>
            <a:xfrm rot="2134792">
              <a:off x="1445190" y="1859200"/>
              <a:ext cx="2288503" cy="2288503"/>
            </a:xfrm>
            <a:prstGeom prst="blockArc">
              <a:avLst>
                <a:gd name="adj1" fmla="val 14033861"/>
                <a:gd name="adj2" fmla="val 1597257"/>
                <a:gd name="adj3" fmla="val 54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3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空心弧 52"/>
            <p:cNvSpPr>
              <a:spLocks noChangeAspect="1"/>
            </p:cNvSpPr>
            <p:nvPr/>
          </p:nvSpPr>
          <p:spPr>
            <a:xfrm rot="14609616">
              <a:off x="1353986" y="1723664"/>
              <a:ext cx="2559579" cy="2559577"/>
            </a:xfrm>
            <a:prstGeom prst="blockArc">
              <a:avLst>
                <a:gd name="adj1" fmla="val 10669547"/>
                <a:gd name="adj2" fmla="val 1623635"/>
                <a:gd name="adj3" fmla="val 1426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TextBox 52"/>
            <p:cNvSpPr txBox="1"/>
            <p:nvPr/>
          </p:nvSpPr>
          <p:spPr>
            <a:xfrm>
              <a:off x="1649433" y="2166831"/>
              <a:ext cx="1641631" cy="170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压</a:t>
              </a:r>
              <a:endParaRPr lang="en-US" altLang="zh-CN" sz="2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时限</a:t>
              </a:r>
              <a:endParaRPr lang="zh-CN" altLang="en-US" sz="2400" b="1" kern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611560" y="195486"/>
            <a:ext cx="493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3.3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 公路养护工程招投标改革亮点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降费用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9" name="直接连接符 38"/>
          <p:cNvCxnSpPr>
            <a:cxnSpLocks noChangeAspect="1"/>
          </p:cNvCxnSpPr>
          <p:nvPr/>
        </p:nvCxnSpPr>
        <p:spPr>
          <a:xfrm>
            <a:off x="3908319" y="5049797"/>
            <a:ext cx="430491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sp>
        <p:nvSpPr>
          <p:cNvPr id="83" name="TextBox 82"/>
          <p:cNvSpPr txBox="1">
            <a:spLocks noChangeAspect="1"/>
          </p:cNvSpPr>
          <p:nvPr/>
        </p:nvSpPr>
        <p:spPr>
          <a:xfrm>
            <a:off x="3275856" y="1275606"/>
            <a:ext cx="4796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取消</a:t>
            </a:r>
            <a:r>
              <a:rPr lang="zh-CN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投标保证金</a:t>
            </a:r>
            <a:endParaRPr lang="en-US" altLang="zh-CN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招标人可根据项目情况自主选择取消保证金支付</a:t>
            </a:r>
            <a:endParaRPr lang="zh-CN" altLang="en-US" sz="1600" kern="100" dirty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sp>
        <p:nvSpPr>
          <p:cNvPr id="86" name="TextBox 85"/>
          <p:cNvSpPr txBox="1">
            <a:spLocks noChangeAspect="1"/>
          </p:cNvSpPr>
          <p:nvPr/>
        </p:nvSpPr>
        <p:spPr>
          <a:xfrm>
            <a:off x="3347864" y="3291830"/>
            <a:ext cx="421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降低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质量保证金</a:t>
            </a:r>
            <a:endParaRPr lang="en-US" altLang="zh-CN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质量保证金由</a:t>
            </a:r>
            <a:r>
              <a:rPr lang="en-US" altLang="zh-CN" sz="16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5%</a:t>
            </a:r>
            <a:r>
              <a:rPr lang="zh-CN" altLang="en-US" sz="16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减少至</a:t>
            </a:r>
            <a:r>
              <a:rPr lang="en-US" altLang="zh-CN" sz="16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3%</a:t>
            </a:r>
          </a:p>
        </p:txBody>
      </p:sp>
      <p:cxnSp>
        <p:nvCxnSpPr>
          <p:cNvPr id="90" name="直接连接符 89"/>
          <p:cNvCxnSpPr>
            <a:cxnSpLocks noChangeAspect="1"/>
          </p:cNvCxnSpPr>
          <p:nvPr/>
        </p:nvCxnSpPr>
        <p:spPr>
          <a:xfrm flipV="1">
            <a:off x="3211407" y="2108205"/>
            <a:ext cx="4214182" cy="1652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cxnSp>
        <p:nvCxnSpPr>
          <p:cNvPr id="93" name="直接连接符 92"/>
          <p:cNvCxnSpPr>
            <a:cxnSpLocks noChangeAspect="1"/>
          </p:cNvCxnSpPr>
          <p:nvPr/>
        </p:nvCxnSpPr>
        <p:spPr>
          <a:xfrm>
            <a:off x="3347864" y="3939902"/>
            <a:ext cx="430491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</a:ln>
          <a:effectLst/>
        </p:spPr>
      </p:cxnSp>
      <p:grpSp>
        <p:nvGrpSpPr>
          <p:cNvPr id="3" name="组合 96"/>
          <p:cNvGrpSpPr>
            <a:grpSpLocks noChangeAspect="1"/>
          </p:cNvGrpSpPr>
          <p:nvPr/>
        </p:nvGrpSpPr>
        <p:grpSpPr>
          <a:xfrm>
            <a:off x="2555776" y="1635646"/>
            <a:ext cx="550970" cy="550970"/>
            <a:chOff x="5068579" y="1163938"/>
            <a:chExt cx="555066" cy="555066"/>
          </a:xfrm>
        </p:grpSpPr>
        <p:sp>
          <p:nvSpPr>
            <p:cNvPr id="100" name="椭圆 99"/>
            <p:cNvSpPr/>
            <p:nvPr/>
          </p:nvSpPr>
          <p:spPr>
            <a:xfrm>
              <a:off x="5068579" y="1163938"/>
              <a:ext cx="555066" cy="555066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Freeform 70"/>
            <p:cNvSpPr>
              <a:spLocks noEditPoints="1"/>
            </p:cNvSpPr>
            <p:nvPr/>
          </p:nvSpPr>
          <p:spPr bwMode="auto">
            <a:xfrm>
              <a:off x="5235099" y="1295926"/>
              <a:ext cx="242524" cy="290241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106"/>
          <p:cNvGrpSpPr>
            <a:grpSpLocks noChangeAspect="1"/>
          </p:cNvGrpSpPr>
          <p:nvPr/>
        </p:nvGrpSpPr>
        <p:grpSpPr>
          <a:xfrm>
            <a:off x="2555776" y="3317580"/>
            <a:ext cx="550314" cy="550314"/>
            <a:chOff x="5068633" y="2251819"/>
            <a:chExt cx="554400" cy="554400"/>
          </a:xfrm>
        </p:grpSpPr>
        <p:sp>
          <p:nvSpPr>
            <p:cNvPr id="110" name="椭圆 109"/>
            <p:cNvSpPr/>
            <p:nvPr/>
          </p:nvSpPr>
          <p:spPr>
            <a:xfrm>
              <a:off x="5068633" y="2251819"/>
              <a:ext cx="554400" cy="5544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1" name="Freeform 72"/>
            <p:cNvSpPr>
              <a:spLocks noEditPoints="1"/>
            </p:cNvSpPr>
            <p:nvPr/>
          </p:nvSpPr>
          <p:spPr bwMode="auto">
            <a:xfrm>
              <a:off x="5180447" y="2343925"/>
              <a:ext cx="369521" cy="370187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31"/>
          <p:cNvGrpSpPr>
            <a:grpSpLocks noChangeAspect="1"/>
          </p:cNvGrpSpPr>
          <p:nvPr/>
        </p:nvGrpSpPr>
        <p:grpSpPr>
          <a:xfrm>
            <a:off x="755576" y="1923678"/>
            <a:ext cx="1247675" cy="1247677"/>
            <a:chOff x="7946402" y="1730470"/>
            <a:chExt cx="2559577" cy="2559579"/>
          </a:xfrm>
        </p:grpSpPr>
        <p:sp>
          <p:nvSpPr>
            <p:cNvPr id="21" name="空心弧 20"/>
            <p:cNvSpPr>
              <a:spLocks noChangeAspect="1"/>
            </p:cNvSpPr>
            <p:nvPr/>
          </p:nvSpPr>
          <p:spPr>
            <a:xfrm rot="9198756">
              <a:off x="8090648" y="1866005"/>
              <a:ext cx="2288503" cy="2288503"/>
            </a:xfrm>
            <a:prstGeom prst="blockArc">
              <a:avLst>
                <a:gd name="adj1" fmla="val 6741740"/>
                <a:gd name="adj2" fmla="val 1597257"/>
                <a:gd name="adj3" fmla="val 54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3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空心弧 21"/>
            <p:cNvSpPr>
              <a:spLocks noChangeAspect="1"/>
            </p:cNvSpPr>
            <p:nvPr/>
          </p:nvSpPr>
          <p:spPr>
            <a:xfrm rot="14609616">
              <a:off x="7946401" y="1730471"/>
              <a:ext cx="2559579" cy="2559577"/>
            </a:xfrm>
            <a:prstGeom prst="blockArc">
              <a:avLst>
                <a:gd name="adj1" fmla="val 6812137"/>
                <a:gd name="adj2" fmla="val 1623635"/>
                <a:gd name="adj3" fmla="val 14268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240"/>
            <p:cNvSpPr txBox="1"/>
            <p:nvPr/>
          </p:nvSpPr>
          <p:spPr>
            <a:xfrm>
              <a:off x="8389570" y="2173638"/>
              <a:ext cx="1641631" cy="1704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降</a:t>
              </a:r>
              <a:endParaRPr lang="en-US" altLang="zh-CN" sz="2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 smtClean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费用</a:t>
              </a:r>
              <a:endParaRPr lang="zh-CN" altLang="en-US" sz="2400" b="1" kern="0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59985"/>
            <a:ext cx="1845932" cy="1460037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611560" y="195486"/>
            <a:ext cx="493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3.4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公路养护工程招投标改革亮点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促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公平</a:t>
            </a:r>
          </a:p>
        </p:txBody>
      </p:sp>
      <p:grpSp>
        <p:nvGrpSpPr>
          <p:cNvPr id="2" name="组合 19"/>
          <p:cNvGrpSpPr>
            <a:grpSpLocks noChangeAspect="1"/>
          </p:cNvGrpSpPr>
          <p:nvPr/>
        </p:nvGrpSpPr>
        <p:grpSpPr>
          <a:xfrm>
            <a:off x="0" y="2304252"/>
            <a:ext cx="936104" cy="936106"/>
            <a:chOff x="7946402" y="1730470"/>
            <a:chExt cx="2559577" cy="2559579"/>
          </a:xfrm>
        </p:grpSpPr>
        <p:sp>
          <p:nvSpPr>
            <p:cNvPr id="21" name="空心弧 20"/>
            <p:cNvSpPr>
              <a:spLocks noChangeAspect="1"/>
            </p:cNvSpPr>
            <p:nvPr/>
          </p:nvSpPr>
          <p:spPr>
            <a:xfrm rot="9198756">
              <a:off x="8090648" y="1866005"/>
              <a:ext cx="2288503" cy="2288503"/>
            </a:xfrm>
            <a:prstGeom prst="blockArc">
              <a:avLst>
                <a:gd name="adj1" fmla="val 6741740"/>
                <a:gd name="adj2" fmla="val 1597257"/>
                <a:gd name="adj3" fmla="val 54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58066" tIns="29033" rIns="58066" bIns="29033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143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 rot="14609616">
              <a:off x="7946401" y="1730471"/>
              <a:ext cx="2559579" cy="2559577"/>
            </a:xfrm>
            <a:prstGeom prst="blockArc">
              <a:avLst>
                <a:gd name="adj1" fmla="val 6812137"/>
                <a:gd name="adj2" fmla="val 1623635"/>
                <a:gd name="adj3" fmla="val 14268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240"/>
            <p:cNvSpPr txBox="1"/>
            <p:nvPr/>
          </p:nvSpPr>
          <p:spPr>
            <a:xfrm>
              <a:off x="8326760" y="2173637"/>
              <a:ext cx="1767254" cy="1767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促</a:t>
              </a:r>
              <a:endParaRPr lang="en-US" altLang="zh-CN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latin typeface="微软雅黑" pitchFamily="34" charset="-122"/>
                  <a:ea typeface="微软雅黑" pitchFamily="34" charset="-122"/>
                  <a:cs typeface="Arial Unicode MS" panose="020B0604020202020204" pitchFamily="34" charset="-122"/>
                </a:rPr>
                <a:t>公平</a:t>
              </a:r>
            </a:p>
          </p:txBody>
        </p:sp>
      </p:grpSp>
      <p:grpSp>
        <p:nvGrpSpPr>
          <p:cNvPr id="3" name="组合 50"/>
          <p:cNvGrpSpPr>
            <a:grpSpLocks noChangeAspect="1"/>
          </p:cNvGrpSpPr>
          <p:nvPr/>
        </p:nvGrpSpPr>
        <p:grpSpPr>
          <a:xfrm>
            <a:off x="827584" y="2643758"/>
            <a:ext cx="7056784" cy="319847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52" name="矩形 51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" name="组合 19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54" name="矩形 53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cxnSp>
        <p:nvCxnSpPr>
          <p:cNvPr id="61" name="肘形连接符 27"/>
          <p:cNvCxnSpPr>
            <a:cxnSpLocks noChangeAspect="1"/>
            <a:stCxn id="63" idx="3"/>
            <a:endCxn id="67" idx="1"/>
          </p:cNvCxnSpPr>
          <p:nvPr/>
        </p:nvCxnSpPr>
        <p:spPr>
          <a:xfrm rot="5400000" flipH="1" flipV="1">
            <a:off x="935504" y="1770859"/>
            <a:ext cx="1216294" cy="296057"/>
          </a:xfrm>
          <a:prstGeom prst="bentConnector2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61"/>
          <p:cNvGrpSpPr>
            <a:grpSpLocks noChangeAspect="1"/>
          </p:cNvGrpSpPr>
          <p:nvPr/>
        </p:nvGrpSpPr>
        <p:grpSpPr>
          <a:xfrm>
            <a:off x="1182793" y="2527033"/>
            <a:ext cx="425659" cy="493764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63" name="六边形 6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文本框 64"/>
            <p:cNvSpPr txBox="1"/>
            <p:nvPr/>
          </p:nvSpPr>
          <p:spPr>
            <a:xfrm>
              <a:off x="1115003" y="3298194"/>
              <a:ext cx="577849" cy="358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691680" y="987574"/>
            <a:ext cx="1296144" cy="64633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zh-CN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至少</a:t>
            </a:r>
            <a:r>
              <a:rPr lang="zh-CN" altLang="en-US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提前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发布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招标计划，</a:t>
            </a:r>
            <a:r>
              <a:rPr lang="zh-CN" altLang="en-US" sz="12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供潜在投标人准备</a:t>
            </a:r>
            <a:endParaRPr lang="zh-CN" altLang="en-US" sz="12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8" name="肘形连接符 50"/>
          <p:cNvCxnSpPr>
            <a:cxnSpLocks noChangeAspect="1"/>
            <a:stCxn id="70" idx="3"/>
            <a:endCxn id="74" idx="1"/>
          </p:cNvCxnSpPr>
          <p:nvPr/>
        </p:nvCxnSpPr>
        <p:spPr>
          <a:xfrm rot="5400000" flipH="1" flipV="1">
            <a:off x="2645787" y="1752949"/>
            <a:ext cx="1328952" cy="219218"/>
          </a:xfrm>
          <a:prstGeom prst="bentConnector2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8"/>
          <p:cNvGrpSpPr>
            <a:grpSpLocks noChangeAspect="1"/>
          </p:cNvGrpSpPr>
          <p:nvPr/>
        </p:nvGrpSpPr>
        <p:grpSpPr>
          <a:xfrm>
            <a:off x="2987824" y="2527033"/>
            <a:ext cx="425659" cy="493764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70" name="六边形 6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文本框 72"/>
            <p:cNvSpPr txBox="1"/>
            <p:nvPr/>
          </p:nvSpPr>
          <p:spPr>
            <a:xfrm>
              <a:off x="1115003" y="3298194"/>
              <a:ext cx="577849" cy="358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4" name="文本框 75"/>
          <p:cNvSpPr txBox="1"/>
          <p:nvPr/>
        </p:nvSpPr>
        <p:spPr>
          <a:xfrm>
            <a:off x="3419872" y="1059582"/>
            <a:ext cx="1512168" cy="276999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 smtClean="0">
                <a:solidFill>
                  <a:srgbClr val="0070C0"/>
                </a:solidFill>
              </a:rPr>
              <a:t>新增公示公告内容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cxnSp>
        <p:nvCxnSpPr>
          <p:cNvPr id="75" name="肘形连接符 57"/>
          <p:cNvCxnSpPr>
            <a:cxnSpLocks noChangeAspect="1"/>
            <a:stCxn id="77" idx="3"/>
            <a:endCxn id="81" idx="1"/>
          </p:cNvCxnSpPr>
          <p:nvPr/>
        </p:nvCxnSpPr>
        <p:spPr>
          <a:xfrm rot="5400000" flipH="1" flipV="1">
            <a:off x="4481991" y="1788953"/>
            <a:ext cx="1328952" cy="147210"/>
          </a:xfrm>
          <a:prstGeom prst="bentConnector2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5"/>
          <p:cNvGrpSpPr>
            <a:grpSpLocks noChangeAspect="1"/>
          </p:cNvGrpSpPr>
          <p:nvPr/>
        </p:nvGrpSpPr>
        <p:grpSpPr>
          <a:xfrm>
            <a:off x="4860032" y="2527033"/>
            <a:ext cx="425659" cy="493764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77" name="六边形 7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文本框 79"/>
            <p:cNvSpPr txBox="1"/>
            <p:nvPr/>
          </p:nvSpPr>
          <p:spPr>
            <a:xfrm>
              <a:off x="1115003" y="3298194"/>
              <a:ext cx="577849" cy="358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1" name="文本框 82"/>
          <p:cNvSpPr txBox="1"/>
          <p:nvPr/>
        </p:nvSpPr>
        <p:spPr>
          <a:xfrm>
            <a:off x="5220072" y="1059582"/>
            <a:ext cx="1282799" cy="276999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 smtClean="0">
                <a:solidFill>
                  <a:srgbClr val="FF0000"/>
                </a:solidFill>
              </a:rPr>
              <a:t>网上</a:t>
            </a:r>
            <a:r>
              <a:rPr lang="zh-CN" altLang="en-US" b="1" dirty="0" smtClean="0">
                <a:solidFill>
                  <a:schemeClr val="accent1"/>
                </a:solidFill>
              </a:rPr>
              <a:t>投诉处理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82" name="肘形连接符 64"/>
          <p:cNvCxnSpPr>
            <a:cxnSpLocks noChangeAspect="1"/>
            <a:stCxn id="84" idx="3"/>
            <a:endCxn id="88" idx="1"/>
          </p:cNvCxnSpPr>
          <p:nvPr/>
        </p:nvCxnSpPr>
        <p:spPr>
          <a:xfrm rot="5400000" flipH="1" flipV="1">
            <a:off x="6383133" y="1739121"/>
            <a:ext cx="1322194" cy="240116"/>
          </a:xfrm>
          <a:prstGeom prst="bentConnector2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2"/>
          <p:cNvGrpSpPr>
            <a:grpSpLocks noChangeAspect="1"/>
          </p:cNvGrpSpPr>
          <p:nvPr/>
        </p:nvGrpSpPr>
        <p:grpSpPr>
          <a:xfrm>
            <a:off x="6660232" y="2520276"/>
            <a:ext cx="525653" cy="493764"/>
            <a:chOff x="1039738" y="3090803"/>
            <a:chExt cx="720080" cy="676392"/>
          </a:xfrm>
          <a:solidFill>
            <a:srgbClr val="005DA2"/>
          </a:solidFill>
        </p:grpSpPr>
        <p:sp>
          <p:nvSpPr>
            <p:cNvPr id="84" name="六边形 8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文本框 86"/>
            <p:cNvSpPr txBox="1"/>
            <p:nvPr/>
          </p:nvSpPr>
          <p:spPr>
            <a:xfrm>
              <a:off x="1039738" y="3298194"/>
              <a:ext cx="720080" cy="358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8" name="文本框 89"/>
          <p:cNvSpPr txBox="1"/>
          <p:nvPr/>
        </p:nvSpPr>
        <p:spPr>
          <a:xfrm>
            <a:off x="7164288" y="1059582"/>
            <a:ext cx="1152128" cy="276999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 smtClean="0">
                <a:solidFill>
                  <a:srgbClr val="0070C0"/>
                </a:solidFill>
              </a:rPr>
              <a:t>合同内容变更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cxnSp>
        <p:nvCxnSpPr>
          <p:cNvPr id="89" name="肘形连接符 71"/>
          <p:cNvCxnSpPr>
            <a:cxnSpLocks noChangeAspect="1"/>
            <a:stCxn id="91" idx="0"/>
            <a:endCxn id="95" idx="1"/>
          </p:cNvCxnSpPr>
          <p:nvPr/>
        </p:nvCxnSpPr>
        <p:spPr>
          <a:xfrm rot="16200000" flipH="1">
            <a:off x="1985405" y="3312331"/>
            <a:ext cx="717889" cy="134822"/>
          </a:xfrm>
          <a:prstGeom prst="bentConnector2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89"/>
          <p:cNvGrpSpPr>
            <a:grpSpLocks noChangeAspect="1"/>
          </p:cNvGrpSpPr>
          <p:nvPr/>
        </p:nvGrpSpPr>
        <p:grpSpPr>
          <a:xfrm>
            <a:off x="2051720" y="2527033"/>
            <a:ext cx="438047" cy="493764"/>
            <a:chOff x="1092786" y="3090803"/>
            <a:chExt cx="600066" cy="676392"/>
          </a:xfrm>
          <a:solidFill>
            <a:schemeClr val="accent1"/>
          </a:solidFill>
        </p:grpSpPr>
        <p:sp>
          <p:nvSpPr>
            <p:cNvPr id="91" name="六边形 9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文本框 93"/>
            <p:cNvSpPr txBox="1"/>
            <p:nvPr/>
          </p:nvSpPr>
          <p:spPr>
            <a:xfrm>
              <a:off x="1092786" y="3298194"/>
              <a:ext cx="577850" cy="358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5" name="文本框 96"/>
          <p:cNvSpPr txBox="1"/>
          <p:nvPr/>
        </p:nvSpPr>
        <p:spPr>
          <a:xfrm>
            <a:off x="2411760" y="3507854"/>
            <a:ext cx="1319311" cy="46166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 smtClean="0">
                <a:solidFill>
                  <a:srgbClr val="0070C0"/>
                </a:solidFill>
              </a:rPr>
              <a:t>在</a:t>
            </a:r>
            <a:r>
              <a:rPr lang="zh-CN" altLang="en-US" b="1" dirty="0" smtClean="0">
                <a:solidFill>
                  <a:srgbClr val="FF0000"/>
                </a:solidFill>
              </a:rPr>
              <a:t>评标中</a:t>
            </a:r>
            <a:r>
              <a:rPr lang="zh-CN" altLang="en-US" b="1" dirty="0" smtClean="0">
                <a:solidFill>
                  <a:srgbClr val="0070C0"/>
                </a:solidFill>
              </a:rPr>
              <a:t>澄清</a:t>
            </a:r>
            <a:endParaRPr lang="en-US" altLang="zh-CN" b="1" dirty="0" smtClean="0">
              <a:solidFill>
                <a:srgbClr val="0070C0"/>
              </a:solidFill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</a:rPr>
              <a:t>投标文件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cxnSp>
        <p:nvCxnSpPr>
          <p:cNvPr id="96" name="肘形连接符 78"/>
          <p:cNvCxnSpPr>
            <a:cxnSpLocks noChangeAspect="1"/>
            <a:stCxn id="98" idx="0"/>
          </p:cNvCxnSpPr>
          <p:nvPr/>
        </p:nvCxnSpPr>
        <p:spPr>
          <a:xfrm rot="16200000" flipH="1">
            <a:off x="3801958" y="3283590"/>
            <a:ext cx="744803" cy="219218"/>
          </a:xfrm>
          <a:prstGeom prst="bentConnector2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96"/>
          <p:cNvGrpSpPr>
            <a:grpSpLocks noChangeAspect="1"/>
          </p:cNvGrpSpPr>
          <p:nvPr/>
        </p:nvGrpSpPr>
        <p:grpSpPr>
          <a:xfrm>
            <a:off x="3851920" y="2527033"/>
            <a:ext cx="425659" cy="493764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98" name="六边形 9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文本框 101"/>
            <p:cNvSpPr txBox="1"/>
            <p:nvPr/>
          </p:nvSpPr>
          <p:spPr>
            <a:xfrm>
              <a:off x="1115003" y="3298194"/>
              <a:ext cx="577849" cy="358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2" name="文本框 104"/>
          <p:cNvSpPr txBox="1"/>
          <p:nvPr/>
        </p:nvSpPr>
        <p:spPr>
          <a:xfrm>
            <a:off x="4283969" y="3478796"/>
            <a:ext cx="1368152" cy="46166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b="1" dirty="0">
                <a:solidFill>
                  <a:srgbClr val="FF0000"/>
                </a:solidFill>
              </a:rPr>
              <a:t>公</a:t>
            </a:r>
            <a:r>
              <a:rPr lang="zh-CN" altLang="zh-CN" b="1" dirty="0" smtClean="0">
                <a:solidFill>
                  <a:srgbClr val="FF0000"/>
                </a:solidFill>
              </a:rPr>
              <a:t>示</a:t>
            </a:r>
            <a:r>
              <a:rPr lang="zh-CN" altLang="zh-CN" b="1" dirty="0" smtClean="0">
                <a:solidFill>
                  <a:srgbClr val="0070C0"/>
                </a:solidFill>
              </a:rPr>
              <a:t>合同</a:t>
            </a:r>
            <a:r>
              <a:rPr lang="zh-CN" altLang="en-US" b="1" dirty="0" smtClean="0">
                <a:solidFill>
                  <a:srgbClr val="0070C0"/>
                </a:solidFill>
              </a:rPr>
              <a:t>全文，不少于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</a:rPr>
              <a:t>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3" name="肘形连接符 85"/>
          <p:cNvCxnSpPr>
            <a:cxnSpLocks noChangeAspect="1"/>
            <a:stCxn id="105" idx="0"/>
          </p:cNvCxnSpPr>
          <p:nvPr/>
        </p:nvCxnSpPr>
        <p:spPr>
          <a:xfrm rot="16200000" flipH="1">
            <a:off x="5737488" y="3285519"/>
            <a:ext cx="762175" cy="219218"/>
          </a:xfrm>
          <a:prstGeom prst="bentConnector2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03"/>
          <p:cNvGrpSpPr>
            <a:grpSpLocks noChangeAspect="1"/>
          </p:cNvGrpSpPr>
          <p:nvPr/>
        </p:nvGrpSpPr>
        <p:grpSpPr>
          <a:xfrm>
            <a:off x="5796136" y="2520276"/>
            <a:ext cx="425659" cy="493764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105" name="六边形 10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文本框 108"/>
            <p:cNvSpPr txBox="1"/>
            <p:nvPr/>
          </p:nvSpPr>
          <p:spPr>
            <a:xfrm>
              <a:off x="1115003" y="3298194"/>
              <a:ext cx="577849" cy="3583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9" name="文本框 111"/>
          <p:cNvSpPr txBox="1"/>
          <p:nvPr/>
        </p:nvSpPr>
        <p:spPr>
          <a:xfrm>
            <a:off x="6156176" y="3579862"/>
            <a:ext cx="1175296" cy="276999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b="1" dirty="0">
                <a:solidFill>
                  <a:srgbClr val="0070C0"/>
                </a:solidFill>
              </a:rPr>
              <a:t>明确</a:t>
            </a:r>
            <a:r>
              <a:rPr lang="zh-CN" altLang="en-US" b="1" dirty="0">
                <a:solidFill>
                  <a:srgbClr val="FF0000"/>
                </a:solidFill>
              </a:rPr>
              <a:t>分包范围</a:t>
            </a:r>
          </a:p>
        </p:txBody>
      </p:sp>
      <p:sp>
        <p:nvSpPr>
          <p:cNvPr id="72" name="矩形 71"/>
          <p:cNvSpPr/>
          <p:nvPr/>
        </p:nvSpPr>
        <p:spPr>
          <a:xfrm>
            <a:off x="4067944" y="4011910"/>
            <a:ext cx="19442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招标人应当在签订前公示</a:t>
            </a:r>
            <a:endParaRPr lang="en-US" altLang="zh-CN" sz="1100" kern="100" dirty="0" smtClean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algn="ctr"/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合同</a:t>
            </a: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及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补充合同</a:t>
            </a: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全文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835696" y="4011910"/>
            <a:ext cx="20882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评标委员会在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评标中</a:t>
            </a: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可以要求投标人对投标文件作必要的澄清、说明、补充或者修改。</a:t>
            </a:r>
          </a:p>
        </p:txBody>
      </p:sp>
      <p:sp>
        <p:nvSpPr>
          <p:cNvPr id="79" name="矩形 78"/>
          <p:cNvSpPr/>
          <p:nvPr/>
        </p:nvSpPr>
        <p:spPr>
          <a:xfrm>
            <a:off x="1475656" y="1635646"/>
            <a:ext cx="16561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defRPr/>
            </a:pP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招标人取得相关批复文</a:t>
            </a:r>
            <a:endParaRPr lang="en-US" altLang="zh-CN" sz="1100" kern="100" dirty="0" smtClean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marL="285750" lvl="0" indent="-285750">
              <a:defRPr/>
            </a:pP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件且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落实相关资金来源</a:t>
            </a:r>
            <a:endParaRPr lang="en-US" altLang="zh-CN" sz="1100" kern="1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marL="285750" lvl="0" indent="-285750">
              <a:defRPr/>
            </a:pP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后，启动招投标活动。</a:t>
            </a:r>
          </a:p>
        </p:txBody>
      </p:sp>
      <p:sp>
        <p:nvSpPr>
          <p:cNvPr id="90" name="矩形 89"/>
          <p:cNvSpPr/>
          <p:nvPr/>
        </p:nvSpPr>
        <p:spPr>
          <a:xfrm>
            <a:off x="3275856" y="1419622"/>
            <a:ext cx="15841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公示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未被选</a:t>
            </a: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为中标候选人的原因、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异议和投诉</a:t>
            </a: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的渠道和方式。</a:t>
            </a:r>
            <a:endParaRPr lang="en-US" altLang="zh-CN" sz="1100" kern="100" dirty="0" smtClean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公告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未中标</a:t>
            </a: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原因、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异议和投诉的</a:t>
            </a: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渠道和方式。</a:t>
            </a:r>
          </a:p>
        </p:txBody>
      </p:sp>
      <p:sp>
        <p:nvSpPr>
          <p:cNvPr id="101" name="矩形 100"/>
          <p:cNvSpPr/>
          <p:nvPr/>
        </p:nvSpPr>
        <p:spPr>
          <a:xfrm>
            <a:off x="5076056" y="1419622"/>
            <a:ext cx="17281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投标人自知道或者应当知道之日起</a:t>
            </a:r>
            <a:r>
              <a:rPr lang="en-US" altLang="zh-CN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10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内通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过招投标平台</a:t>
            </a: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向监管部门提出投诉，监管部门在</a:t>
            </a:r>
            <a:r>
              <a:rPr lang="en-US" altLang="zh-CN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10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内处理，并在平台发布处理结果。</a:t>
            </a:r>
          </a:p>
        </p:txBody>
      </p:sp>
      <p:sp>
        <p:nvSpPr>
          <p:cNvPr id="104" name="矩形 103"/>
          <p:cNvSpPr/>
          <p:nvPr/>
        </p:nvSpPr>
        <p:spPr>
          <a:xfrm>
            <a:off x="6084168" y="3939902"/>
            <a:ext cx="1368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招标文件明确分包要求；投标文件</a:t>
            </a:r>
            <a:r>
              <a:rPr lang="zh-CN" altLang="en-US" sz="11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未列入分包的，不得分包；</a:t>
            </a:r>
          </a:p>
        </p:txBody>
      </p:sp>
      <p:sp>
        <p:nvSpPr>
          <p:cNvPr id="62" name="矩形 61"/>
          <p:cNvSpPr/>
          <p:nvPr/>
        </p:nvSpPr>
        <p:spPr>
          <a:xfrm>
            <a:off x="7143768" y="1428742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全文网上公示。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08304" y="3559985"/>
            <a:ext cx="1845932" cy="1460037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MH_Other_1"/>
          <p:cNvSpPr/>
          <p:nvPr>
            <p:custDataLst>
              <p:tags r:id="rId1"/>
            </p:custDataLst>
          </p:nvPr>
        </p:nvSpPr>
        <p:spPr>
          <a:xfrm>
            <a:off x="4481464" y="1347614"/>
            <a:ext cx="787003" cy="787003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MH_Other_2"/>
          <p:cNvSpPr/>
          <p:nvPr>
            <p:custDataLst>
              <p:tags r:id="rId2"/>
            </p:custDataLst>
          </p:nvPr>
        </p:nvSpPr>
        <p:spPr>
          <a:xfrm>
            <a:off x="4551631" y="1417033"/>
            <a:ext cx="647445" cy="6474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MH_Other_3"/>
          <p:cNvSpPr/>
          <p:nvPr>
            <p:custDataLst>
              <p:tags r:id="rId3"/>
            </p:custDataLst>
          </p:nvPr>
        </p:nvSpPr>
        <p:spPr>
          <a:xfrm>
            <a:off x="5312520" y="1405954"/>
            <a:ext cx="148828" cy="670322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" fmla="*/ 0 w 202450"/>
              <a:gd name="connsiteY0" fmla="*/ 0 h 904875"/>
              <a:gd name="connsiteX1" fmla="*/ 202407 w 202450"/>
              <a:gd name="connsiteY1" fmla="*/ 471488 h 904875"/>
              <a:gd name="connsiteX2" fmla="*/ 14288 w 202450"/>
              <a:gd name="connsiteY2" fmla="*/ 904875 h 904875"/>
              <a:gd name="connsiteX0" fmla="*/ 0 w 202558"/>
              <a:gd name="connsiteY0" fmla="*/ 0 h 904875"/>
              <a:gd name="connsiteX1" fmla="*/ 202407 w 202558"/>
              <a:gd name="connsiteY1" fmla="*/ 471488 h 904875"/>
              <a:gd name="connsiteX2" fmla="*/ 14288 w 202558"/>
              <a:gd name="connsiteY2" fmla="*/ 904875 h 904875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798"/>
              <a:gd name="connsiteY0" fmla="*/ 0 h 916781"/>
              <a:gd name="connsiteX1" fmla="*/ 204788 w 204798"/>
              <a:gd name="connsiteY1" fmla="*/ 464344 h 916781"/>
              <a:gd name="connsiteX2" fmla="*/ 7144 w 204798"/>
              <a:gd name="connsiteY2" fmla="*/ 916781 h 916781"/>
              <a:gd name="connsiteX0" fmla="*/ 0 w 204800"/>
              <a:gd name="connsiteY0" fmla="*/ 0 h 916781"/>
              <a:gd name="connsiteX1" fmla="*/ 204788 w 204800"/>
              <a:gd name="connsiteY1" fmla="*/ 464344 h 916781"/>
              <a:gd name="connsiteX2" fmla="*/ 7144 w 204800"/>
              <a:gd name="connsiteY2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MH_Other_4"/>
          <p:cNvCxnSpPr/>
          <p:nvPr>
            <p:custDataLst>
              <p:tags r:id="rId4"/>
            </p:custDataLst>
          </p:nvPr>
        </p:nvCxnSpPr>
        <p:spPr>
          <a:xfrm>
            <a:off x="5460158" y="1739328"/>
            <a:ext cx="169069" cy="0"/>
          </a:xfrm>
          <a:prstGeom prst="line">
            <a:avLst/>
          </a:prstGeom>
          <a:ln w="254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H_Other_5"/>
          <p:cNvSpPr/>
          <p:nvPr>
            <p:custDataLst>
              <p:tags r:id="rId5"/>
            </p:custDataLst>
          </p:nvPr>
        </p:nvSpPr>
        <p:spPr>
          <a:xfrm>
            <a:off x="5413723" y="1692895"/>
            <a:ext cx="92869" cy="916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MH_Other_7"/>
          <p:cNvSpPr/>
          <p:nvPr>
            <p:custDataLst>
              <p:tags r:id="rId6"/>
            </p:custDataLst>
          </p:nvPr>
        </p:nvSpPr>
        <p:spPr>
          <a:xfrm flipH="1">
            <a:off x="2876948" y="1346943"/>
            <a:ext cx="787003" cy="787004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MH_Other_8"/>
          <p:cNvSpPr/>
          <p:nvPr>
            <p:custDataLst>
              <p:tags r:id="rId7"/>
            </p:custDataLst>
          </p:nvPr>
        </p:nvSpPr>
        <p:spPr>
          <a:xfrm flipH="1">
            <a:off x="2946553" y="1416853"/>
            <a:ext cx="647445" cy="6474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MH_Other_9"/>
          <p:cNvSpPr/>
          <p:nvPr>
            <p:custDataLst>
              <p:tags r:id="rId8"/>
            </p:custDataLst>
          </p:nvPr>
        </p:nvSpPr>
        <p:spPr>
          <a:xfrm flipH="1">
            <a:off x="2684066" y="1405284"/>
            <a:ext cx="148828" cy="670322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" fmla="*/ 0 w 202450"/>
              <a:gd name="connsiteY0" fmla="*/ 0 h 904875"/>
              <a:gd name="connsiteX1" fmla="*/ 202407 w 202450"/>
              <a:gd name="connsiteY1" fmla="*/ 471488 h 904875"/>
              <a:gd name="connsiteX2" fmla="*/ 14288 w 202450"/>
              <a:gd name="connsiteY2" fmla="*/ 904875 h 904875"/>
              <a:gd name="connsiteX0" fmla="*/ 0 w 202558"/>
              <a:gd name="connsiteY0" fmla="*/ 0 h 904875"/>
              <a:gd name="connsiteX1" fmla="*/ 202407 w 202558"/>
              <a:gd name="connsiteY1" fmla="*/ 471488 h 904875"/>
              <a:gd name="connsiteX2" fmla="*/ 14288 w 202558"/>
              <a:gd name="connsiteY2" fmla="*/ 904875 h 904875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846"/>
              <a:gd name="connsiteY0" fmla="*/ 0 h 897731"/>
              <a:gd name="connsiteX1" fmla="*/ 204788 w 204846"/>
              <a:gd name="connsiteY1" fmla="*/ 464344 h 897731"/>
              <a:gd name="connsiteX2" fmla="*/ 16669 w 204846"/>
              <a:gd name="connsiteY2" fmla="*/ 897731 h 897731"/>
              <a:gd name="connsiteX0" fmla="*/ 0 w 204798"/>
              <a:gd name="connsiteY0" fmla="*/ 0 h 916781"/>
              <a:gd name="connsiteX1" fmla="*/ 204788 w 204798"/>
              <a:gd name="connsiteY1" fmla="*/ 464344 h 916781"/>
              <a:gd name="connsiteX2" fmla="*/ 7144 w 204798"/>
              <a:gd name="connsiteY2" fmla="*/ 916781 h 916781"/>
              <a:gd name="connsiteX0" fmla="*/ 0 w 204800"/>
              <a:gd name="connsiteY0" fmla="*/ 0 h 916781"/>
              <a:gd name="connsiteX1" fmla="*/ 204788 w 204800"/>
              <a:gd name="connsiteY1" fmla="*/ 464344 h 916781"/>
              <a:gd name="connsiteX2" fmla="*/ 7144 w 204800"/>
              <a:gd name="connsiteY2" fmla="*/ 916781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chemeClr val="accent1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MH_Other_10"/>
          <p:cNvCxnSpPr/>
          <p:nvPr>
            <p:custDataLst>
              <p:tags r:id="rId9"/>
            </p:custDataLst>
          </p:nvPr>
        </p:nvCxnSpPr>
        <p:spPr>
          <a:xfrm flipH="1">
            <a:off x="2516188" y="1738660"/>
            <a:ext cx="169069" cy="0"/>
          </a:xfrm>
          <a:prstGeom prst="line">
            <a:avLst/>
          </a:prstGeom>
          <a:ln w="25400">
            <a:solidFill>
              <a:schemeClr val="accent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H_Other_11"/>
          <p:cNvSpPr/>
          <p:nvPr>
            <p:custDataLst>
              <p:tags r:id="rId10"/>
            </p:custDataLst>
          </p:nvPr>
        </p:nvSpPr>
        <p:spPr>
          <a:xfrm flipH="1">
            <a:off x="2638823" y="1692226"/>
            <a:ext cx="92869" cy="9286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MH_Other_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739308" y="1607963"/>
            <a:ext cx="292894" cy="292894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MH_SubTitle_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>
            <a:off x="827584" y="1563638"/>
            <a:ext cx="1584176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sz="1400" kern="100" dirty="0" smtClean="0"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合同价格调整</a:t>
            </a:r>
            <a:endParaRPr lang="zh-CN" altLang="en-US" sz="1400" kern="100" dirty="0"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sp>
        <p:nvSpPr>
          <p:cNvPr id="23" name="MH_SubTitle_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66134" y="1564307"/>
            <a:ext cx="2506266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sz="1400" kern="100" dirty="0" smtClean="0"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新增内容招标</a:t>
            </a:r>
            <a:endParaRPr lang="zh-CN" altLang="en-US" sz="1400" kern="100" dirty="0"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sp>
        <p:nvSpPr>
          <p:cNvPr id="26" name="文本框 89"/>
          <p:cNvSpPr txBox="1"/>
          <p:nvPr/>
        </p:nvSpPr>
        <p:spPr>
          <a:xfrm>
            <a:off x="3347864" y="843558"/>
            <a:ext cx="1512168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 smtClean="0">
                <a:solidFill>
                  <a:srgbClr val="0070C0"/>
                </a:solidFill>
              </a:rPr>
              <a:t>合同内容变更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sp>
        <p:nvSpPr>
          <p:cNvPr id="15" name="MH_Other_6"/>
          <p:cNvSpPr/>
          <p:nvPr>
            <p:custDataLst>
              <p:tags r:id="rId14"/>
            </p:custDataLst>
          </p:nvPr>
        </p:nvSpPr>
        <p:spPr>
          <a:xfrm>
            <a:off x="3131840" y="1635646"/>
            <a:ext cx="323850" cy="222647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76" tIns="19289" rIns="38576" bIns="19289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9512" y="2283718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施工合同执行期间（包括工期拖延期间），由于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人工、材料和设备</a:t>
            </a: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价格的变化而引起工程施工成本变化的风险由中标人自行承担，合同价格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原则上不予调整</a:t>
            </a:r>
            <a:r>
              <a:rPr lang="zh-CN" altLang="en-US" sz="12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。</a:t>
            </a:r>
            <a:endParaRPr lang="zh-CN" altLang="en-US" sz="1200" kern="1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sp>
        <p:nvSpPr>
          <p:cNvPr id="28" name="文本框 10"/>
          <p:cNvSpPr txBox="1"/>
          <p:nvPr/>
        </p:nvSpPr>
        <p:spPr>
          <a:xfrm>
            <a:off x="4644008" y="2211710"/>
            <a:ext cx="4248472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 新增内容涉及工程造价增加累计：</a:t>
            </a:r>
            <a:endParaRPr lang="en-US" altLang="zh-CN" sz="1200" kern="1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marL="285750" lvl="0" indent="-285750" algn="just">
              <a:lnSpc>
                <a:spcPct val="150000"/>
              </a:lnSpc>
              <a:defRPr/>
            </a:pP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    </a:t>
            </a: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（一）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未超过</a:t>
            </a: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合同价</a:t>
            </a:r>
            <a:r>
              <a:rPr lang="en-US" altLang="zh-CN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5%</a:t>
            </a: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的，可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直接</a:t>
            </a: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按合同条款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调整</a:t>
            </a:r>
            <a:r>
              <a:rPr lang="zh-CN" altLang="en-US" sz="12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。</a:t>
            </a:r>
          </a:p>
          <a:p>
            <a:pPr marL="285750" lvl="0" indent="-285750" algn="just">
              <a:lnSpc>
                <a:spcPct val="150000"/>
              </a:lnSpc>
              <a:defRPr/>
            </a:pP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    （二）达到合同价</a:t>
            </a:r>
            <a:r>
              <a:rPr lang="en-US" altLang="zh-CN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5%-30%</a:t>
            </a: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或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超过</a:t>
            </a:r>
            <a:r>
              <a:rPr lang="en-US" altLang="zh-CN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30%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但金额未超过</a:t>
            </a:r>
            <a:r>
              <a:rPr lang="en-US" altLang="zh-CN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400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万</a:t>
            </a: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的，应对新增内容进行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谈判</a:t>
            </a:r>
            <a:r>
              <a:rPr lang="zh-CN" altLang="en-US" sz="12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。</a:t>
            </a:r>
          </a:p>
          <a:p>
            <a:pPr marL="285750" lvl="0" indent="-285750" algn="just">
              <a:lnSpc>
                <a:spcPct val="150000"/>
              </a:lnSpc>
              <a:defRPr/>
            </a:pP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    </a:t>
            </a: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（三）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超过合同价</a:t>
            </a:r>
            <a:r>
              <a:rPr lang="en-US" altLang="zh-CN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30%</a:t>
            </a: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且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金额超过</a:t>
            </a:r>
            <a:r>
              <a:rPr lang="en-US" altLang="zh-CN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400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万元的</a:t>
            </a:r>
            <a:r>
              <a:rPr lang="zh-CN" altLang="en-US" sz="12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，</a:t>
            </a:r>
            <a:r>
              <a:rPr lang="zh-CN" altLang="en-US" sz="12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应对新增内容进行</a:t>
            </a:r>
            <a:r>
              <a:rPr lang="zh-CN" altLang="en-US" sz="1200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招标</a:t>
            </a:r>
            <a:r>
              <a:rPr lang="zh-CN" altLang="en-US" sz="1200" kern="100" dirty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。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611560" y="195486"/>
            <a:ext cx="493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3.4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公路养护工程招投标改革亮点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促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公平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07704" y="1851670"/>
            <a:ext cx="1397054" cy="1325046"/>
          </a:xfrm>
          <a:prstGeom prst="ellipse">
            <a:avLst/>
          </a:prstGeom>
          <a:solidFill>
            <a:srgbClr val="C30D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标题 4"/>
          <p:cNvSpPr txBox="1"/>
          <p:nvPr/>
        </p:nvSpPr>
        <p:spPr>
          <a:xfrm>
            <a:off x="1980049" y="2139702"/>
            <a:ext cx="1295807" cy="80293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第四章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3346668" y="2711908"/>
            <a:ext cx="4432503" cy="4733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180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3888" y="2139702"/>
            <a:ext cx="3902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下一步工作安排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346668" y="2711908"/>
            <a:ext cx="4432503" cy="4733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180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2A835AE-2DFA-4310-9D93-F927BD7A59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820BCEAD-67DF-4196-B1C6-9506B35A64A1}"/>
              </a:ext>
            </a:extLst>
          </p:cNvPr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540D1B0A-EBD6-474A-9319-C3BC2EBFAD3C}"/>
              </a:ext>
            </a:extLst>
          </p:cNvPr>
          <p:cNvSpPr txBox="1"/>
          <p:nvPr/>
        </p:nvSpPr>
        <p:spPr>
          <a:xfrm>
            <a:off x="611560" y="19548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下一步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工作安排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xmlns="" id="{96C5276F-25B3-4632-B99A-4D8F4FD7DA00}"/>
              </a:ext>
            </a:extLst>
          </p:cNvPr>
          <p:cNvSpPr>
            <a:spLocks noEditPoints="1"/>
          </p:cNvSpPr>
          <p:nvPr/>
        </p:nvSpPr>
        <p:spPr bwMode="auto">
          <a:xfrm>
            <a:off x="154222" y="3059650"/>
            <a:ext cx="1207458" cy="1202783"/>
          </a:xfrm>
          <a:custGeom>
            <a:avLst/>
            <a:gdLst>
              <a:gd name="T0" fmla="*/ 638 w 638"/>
              <a:gd name="T1" fmla="*/ 346 h 637"/>
              <a:gd name="T2" fmla="*/ 603 w 638"/>
              <a:gd name="T3" fmla="*/ 284 h 637"/>
              <a:gd name="T4" fmla="*/ 556 w 638"/>
              <a:gd name="T5" fmla="*/ 221 h 637"/>
              <a:gd name="T6" fmla="*/ 609 w 638"/>
              <a:gd name="T7" fmla="*/ 184 h 637"/>
              <a:gd name="T8" fmla="*/ 547 w 638"/>
              <a:gd name="T9" fmla="*/ 146 h 637"/>
              <a:gd name="T10" fmla="*/ 476 w 638"/>
              <a:gd name="T11" fmla="*/ 116 h 637"/>
              <a:gd name="T12" fmla="*/ 503 w 638"/>
              <a:gd name="T13" fmla="*/ 57 h 637"/>
              <a:gd name="T14" fmla="*/ 432 w 638"/>
              <a:gd name="T15" fmla="*/ 56 h 637"/>
              <a:gd name="T16" fmla="*/ 353 w 638"/>
              <a:gd name="T17" fmla="*/ 65 h 637"/>
              <a:gd name="T18" fmla="*/ 347 w 638"/>
              <a:gd name="T19" fmla="*/ 0 h 637"/>
              <a:gd name="T20" fmla="*/ 285 w 638"/>
              <a:gd name="T21" fmla="*/ 34 h 637"/>
              <a:gd name="T22" fmla="*/ 221 w 638"/>
              <a:gd name="T23" fmla="*/ 81 h 637"/>
              <a:gd name="T24" fmla="*/ 185 w 638"/>
              <a:gd name="T25" fmla="*/ 28 h 637"/>
              <a:gd name="T26" fmla="*/ 149 w 638"/>
              <a:gd name="T27" fmla="*/ 90 h 637"/>
              <a:gd name="T28" fmla="*/ 117 w 638"/>
              <a:gd name="T29" fmla="*/ 162 h 637"/>
              <a:gd name="T30" fmla="*/ 58 w 638"/>
              <a:gd name="T31" fmla="*/ 134 h 637"/>
              <a:gd name="T32" fmla="*/ 56 w 638"/>
              <a:gd name="T33" fmla="*/ 205 h 637"/>
              <a:gd name="T34" fmla="*/ 66 w 638"/>
              <a:gd name="T35" fmla="*/ 284 h 637"/>
              <a:gd name="T36" fmla="*/ 0 w 638"/>
              <a:gd name="T37" fmla="*/ 290 h 637"/>
              <a:gd name="T38" fmla="*/ 37 w 638"/>
              <a:gd name="T39" fmla="*/ 352 h 637"/>
              <a:gd name="T40" fmla="*/ 82 w 638"/>
              <a:gd name="T41" fmla="*/ 414 h 637"/>
              <a:gd name="T42" fmla="*/ 29 w 638"/>
              <a:gd name="T43" fmla="*/ 452 h 637"/>
              <a:gd name="T44" fmla="*/ 91 w 638"/>
              <a:gd name="T45" fmla="*/ 488 h 637"/>
              <a:gd name="T46" fmla="*/ 162 w 638"/>
              <a:gd name="T47" fmla="*/ 520 h 637"/>
              <a:gd name="T48" fmla="*/ 135 w 638"/>
              <a:gd name="T49" fmla="*/ 579 h 637"/>
              <a:gd name="T50" fmla="*/ 208 w 638"/>
              <a:gd name="T51" fmla="*/ 581 h 637"/>
              <a:gd name="T52" fmla="*/ 285 w 638"/>
              <a:gd name="T53" fmla="*/ 572 h 637"/>
              <a:gd name="T54" fmla="*/ 291 w 638"/>
              <a:gd name="T55" fmla="*/ 637 h 637"/>
              <a:gd name="T56" fmla="*/ 353 w 638"/>
              <a:gd name="T57" fmla="*/ 600 h 637"/>
              <a:gd name="T58" fmla="*/ 417 w 638"/>
              <a:gd name="T59" fmla="*/ 555 h 637"/>
              <a:gd name="T60" fmla="*/ 453 w 638"/>
              <a:gd name="T61" fmla="*/ 608 h 637"/>
              <a:gd name="T62" fmla="*/ 491 w 638"/>
              <a:gd name="T63" fmla="*/ 546 h 637"/>
              <a:gd name="T64" fmla="*/ 521 w 638"/>
              <a:gd name="T65" fmla="*/ 475 h 637"/>
              <a:gd name="T66" fmla="*/ 580 w 638"/>
              <a:gd name="T67" fmla="*/ 502 h 637"/>
              <a:gd name="T68" fmla="*/ 582 w 638"/>
              <a:gd name="T69" fmla="*/ 429 h 637"/>
              <a:gd name="T70" fmla="*/ 573 w 638"/>
              <a:gd name="T71" fmla="*/ 352 h 637"/>
              <a:gd name="T72" fmla="*/ 319 w 638"/>
              <a:gd name="T73" fmla="*/ 493 h 637"/>
              <a:gd name="T74" fmla="*/ 319 w 638"/>
              <a:gd name="T75" fmla="*/ 144 h 637"/>
              <a:gd name="T76" fmla="*/ 319 w 638"/>
              <a:gd name="T77" fmla="*/ 493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8" h="637">
                <a:moveTo>
                  <a:pt x="603" y="352"/>
                </a:moveTo>
                <a:cubicBezTo>
                  <a:pt x="638" y="346"/>
                  <a:pt x="638" y="346"/>
                  <a:pt x="638" y="346"/>
                </a:cubicBezTo>
                <a:cubicBezTo>
                  <a:pt x="638" y="290"/>
                  <a:pt x="638" y="290"/>
                  <a:pt x="638" y="290"/>
                </a:cubicBezTo>
                <a:cubicBezTo>
                  <a:pt x="603" y="284"/>
                  <a:pt x="603" y="284"/>
                  <a:pt x="603" y="284"/>
                </a:cubicBezTo>
                <a:cubicBezTo>
                  <a:pt x="573" y="284"/>
                  <a:pt x="573" y="284"/>
                  <a:pt x="573" y="284"/>
                </a:cubicBezTo>
                <a:cubicBezTo>
                  <a:pt x="570" y="261"/>
                  <a:pt x="564" y="240"/>
                  <a:pt x="556" y="221"/>
                </a:cubicBezTo>
                <a:cubicBezTo>
                  <a:pt x="582" y="205"/>
                  <a:pt x="582" y="205"/>
                  <a:pt x="582" y="205"/>
                </a:cubicBezTo>
                <a:cubicBezTo>
                  <a:pt x="609" y="184"/>
                  <a:pt x="609" y="184"/>
                  <a:pt x="609" y="184"/>
                </a:cubicBezTo>
                <a:cubicBezTo>
                  <a:pt x="580" y="134"/>
                  <a:pt x="580" y="134"/>
                  <a:pt x="580" y="134"/>
                </a:cubicBezTo>
                <a:cubicBezTo>
                  <a:pt x="547" y="146"/>
                  <a:pt x="547" y="146"/>
                  <a:pt x="547" y="146"/>
                </a:cubicBezTo>
                <a:cubicBezTo>
                  <a:pt x="521" y="162"/>
                  <a:pt x="521" y="162"/>
                  <a:pt x="521" y="162"/>
                </a:cubicBezTo>
                <a:cubicBezTo>
                  <a:pt x="509" y="145"/>
                  <a:pt x="493" y="128"/>
                  <a:pt x="476" y="116"/>
                </a:cubicBezTo>
                <a:cubicBezTo>
                  <a:pt x="491" y="90"/>
                  <a:pt x="491" y="90"/>
                  <a:pt x="491" y="90"/>
                </a:cubicBezTo>
                <a:cubicBezTo>
                  <a:pt x="503" y="57"/>
                  <a:pt x="503" y="57"/>
                  <a:pt x="503" y="57"/>
                </a:cubicBezTo>
                <a:cubicBezTo>
                  <a:pt x="453" y="28"/>
                  <a:pt x="453" y="28"/>
                  <a:pt x="453" y="28"/>
                </a:cubicBezTo>
                <a:cubicBezTo>
                  <a:pt x="432" y="56"/>
                  <a:pt x="432" y="56"/>
                  <a:pt x="432" y="56"/>
                </a:cubicBezTo>
                <a:cubicBezTo>
                  <a:pt x="417" y="81"/>
                  <a:pt x="417" y="81"/>
                  <a:pt x="417" y="81"/>
                </a:cubicBezTo>
                <a:cubicBezTo>
                  <a:pt x="397" y="74"/>
                  <a:pt x="376" y="68"/>
                  <a:pt x="353" y="65"/>
                </a:cubicBezTo>
                <a:cubicBezTo>
                  <a:pt x="353" y="34"/>
                  <a:pt x="353" y="34"/>
                  <a:pt x="353" y="34"/>
                </a:cubicBezTo>
                <a:cubicBezTo>
                  <a:pt x="347" y="0"/>
                  <a:pt x="347" y="0"/>
                  <a:pt x="347" y="0"/>
                </a:cubicBezTo>
                <a:cubicBezTo>
                  <a:pt x="291" y="0"/>
                  <a:pt x="291" y="0"/>
                  <a:pt x="291" y="0"/>
                </a:cubicBezTo>
                <a:cubicBezTo>
                  <a:pt x="285" y="34"/>
                  <a:pt x="285" y="34"/>
                  <a:pt x="285" y="34"/>
                </a:cubicBezTo>
                <a:cubicBezTo>
                  <a:pt x="285" y="65"/>
                  <a:pt x="285" y="65"/>
                  <a:pt x="285" y="65"/>
                </a:cubicBezTo>
                <a:cubicBezTo>
                  <a:pt x="262" y="68"/>
                  <a:pt x="243" y="74"/>
                  <a:pt x="221" y="81"/>
                </a:cubicBezTo>
                <a:cubicBezTo>
                  <a:pt x="208" y="56"/>
                  <a:pt x="208" y="56"/>
                  <a:pt x="208" y="56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46" y="128"/>
                  <a:pt x="131" y="145"/>
                  <a:pt x="117" y="16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29" y="184"/>
                  <a:pt x="29" y="184"/>
                  <a:pt x="29" y="184"/>
                </a:cubicBezTo>
                <a:cubicBezTo>
                  <a:pt x="56" y="205"/>
                  <a:pt x="56" y="205"/>
                  <a:pt x="56" y="205"/>
                </a:cubicBezTo>
                <a:cubicBezTo>
                  <a:pt x="82" y="221"/>
                  <a:pt x="82" y="221"/>
                  <a:pt x="82" y="221"/>
                </a:cubicBezTo>
                <a:cubicBezTo>
                  <a:pt x="75" y="240"/>
                  <a:pt x="69" y="261"/>
                  <a:pt x="66" y="284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346"/>
                  <a:pt x="0" y="346"/>
                  <a:pt x="0" y="346"/>
                </a:cubicBezTo>
                <a:cubicBezTo>
                  <a:pt x="37" y="352"/>
                  <a:pt x="37" y="352"/>
                  <a:pt x="37" y="352"/>
                </a:cubicBezTo>
                <a:cubicBezTo>
                  <a:pt x="66" y="352"/>
                  <a:pt x="66" y="352"/>
                  <a:pt x="66" y="352"/>
                </a:cubicBezTo>
                <a:cubicBezTo>
                  <a:pt x="69" y="373"/>
                  <a:pt x="75" y="395"/>
                  <a:pt x="82" y="414"/>
                </a:cubicBezTo>
                <a:cubicBezTo>
                  <a:pt x="56" y="429"/>
                  <a:pt x="56" y="429"/>
                  <a:pt x="56" y="429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58" y="502"/>
                  <a:pt x="58" y="502"/>
                  <a:pt x="58" y="502"/>
                </a:cubicBezTo>
                <a:cubicBezTo>
                  <a:pt x="91" y="488"/>
                  <a:pt x="91" y="488"/>
                  <a:pt x="91" y="488"/>
                </a:cubicBezTo>
                <a:cubicBezTo>
                  <a:pt x="117" y="475"/>
                  <a:pt x="117" y="475"/>
                  <a:pt x="117" y="475"/>
                </a:cubicBezTo>
                <a:cubicBezTo>
                  <a:pt x="131" y="491"/>
                  <a:pt x="146" y="507"/>
                  <a:pt x="162" y="520"/>
                </a:cubicBezTo>
                <a:cubicBezTo>
                  <a:pt x="149" y="546"/>
                  <a:pt x="149" y="546"/>
                  <a:pt x="149" y="546"/>
                </a:cubicBezTo>
                <a:cubicBezTo>
                  <a:pt x="135" y="579"/>
                  <a:pt x="135" y="579"/>
                  <a:pt x="135" y="579"/>
                </a:cubicBezTo>
                <a:cubicBezTo>
                  <a:pt x="185" y="608"/>
                  <a:pt x="185" y="608"/>
                  <a:pt x="185" y="608"/>
                </a:cubicBezTo>
                <a:cubicBezTo>
                  <a:pt x="208" y="581"/>
                  <a:pt x="208" y="581"/>
                  <a:pt x="208" y="581"/>
                </a:cubicBezTo>
                <a:cubicBezTo>
                  <a:pt x="221" y="555"/>
                  <a:pt x="221" y="555"/>
                  <a:pt x="221" y="555"/>
                </a:cubicBezTo>
                <a:cubicBezTo>
                  <a:pt x="243" y="563"/>
                  <a:pt x="262" y="569"/>
                  <a:pt x="285" y="572"/>
                </a:cubicBezTo>
                <a:cubicBezTo>
                  <a:pt x="285" y="600"/>
                  <a:pt x="285" y="600"/>
                  <a:pt x="285" y="600"/>
                </a:cubicBezTo>
                <a:cubicBezTo>
                  <a:pt x="291" y="637"/>
                  <a:pt x="291" y="637"/>
                  <a:pt x="291" y="637"/>
                </a:cubicBezTo>
                <a:cubicBezTo>
                  <a:pt x="347" y="637"/>
                  <a:pt x="347" y="637"/>
                  <a:pt x="347" y="637"/>
                </a:cubicBezTo>
                <a:cubicBezTo>
                  <a:pt x="353" y="600"/>
                  <a:pt x="353" y="600"/>
                  <a:pt x="353" y="600"/>
                </a:cubicBezTo>
                <a:cubicBezTo>
                  <a:pt x="353" y="572"/>
                  <a:pt x="353" y="572"/>
                  <a:pt x="353" y="572"/>
                </a:cubicBezTo>
                <a:cubicBezTo>
                  <a:pt x="376" y="569"/>
                  <a:pt x="397" y="563"/>
                  <a:pt x="417" y="555"/>
                </a:cubicBezTo>
                <a:cubicBezTo>
                  <a:pt x="432" y="581"/>
                  <a:pt x="432" y="581"/>
                  <a:pt x="432" y="581"/>
                </a:cubicBezTo>
                <a:cubicBezTo>
                  <a:pt x="453" y="608"/>
                  <a:pt x="453" y="608"/>
                  <a:pt x="453" y="608"/>
                </a:cubicBezTo>
                <a:cubicBezTo>
                  <a:pt x="503" y="579"/>
                  <a:pt x="503" y="579"/>
                  <a:pt x="503" y="579"/>
                </a:cubicBezTo>
                <a:cubicBezTo>
                  <a:pt x="491" y="546"/>
                  <a:pt x="491" y="546"/>
                  <a:pt x="491" y="546"/>
                </a:cubicBezTo>
                <a:cubicBezTo>
                  <a:pt x="476" y="520"/>
                  <a:pt x="476" y="520"/>
                  <a:pt x="476" y="520"/>
                </a:cubicBezTo>
                <a:cubicBezTo>
                  <a:pt x="493" y="507"/>
                  <a:pt x="509" y="491"/>
                  <a:pt x="521" y="475"/>
                </a:cubicBezTo>
                <a:cubicBezTo>
                  <a:pt x="547" y="488"/>
                  <a:pt x="547" y="488"/>
                  <a:pt x="547" y="488"/>
                </a:cubicBezTo>
                <a:cubicBezTo>
                  <a:pt x="580" y="502"/>
                  <a:pt x="580" y="502"/>
                  <a:pt x="580" y="502"/>
                </a:cubicBezTo>
                <a:cubicBezTo>
                  <a:pt x="609" y="452"/>
                  <a:pt x="609" y="452"/>
                  <a:pt x="609" y="452"/>
                </a:cubicBezTo>
                <a:cubicBezTo>
                  <a:pt x="582" y="429"/>
                  <a:pt x="582" y="429"/>
                  <a:pt x="582" y="429"/>
                </a:cubicBezTo>
                <a:cubicBezTo>
                  <a:pt x="556" y="414"/>
                  <a:pt x="556" y="414"/>
                  <a:pt x="556" y="414"/>
                </a:cubicBezTo>
                <a:cubicBezTo>
                  <a:pt x="564" y="395"/>
                  <a:pt x="570" y="373"/>
                  <a:pt x="573" y="352"/>
                </a:cubicBezTo>
                <a:lnTo>
                  <a:pt x="603" y="352"/>
                </a:lnTo>
                <a:close/>
                <a:moveTo>
                  <a:pt x="319" y="493"/>
                </a:moveTo>
                <a:cubicBezTo>
                  <a:pt x="223" y="493"/>
                  <a:pt x="145" y="414"/>
                  <a:pt x="145" y="318"/>
                </a:cubicBezTo>
                <a:cubicBezTo>
                  <a:pt x="145" y="222"/>
                  <a:pt x="223" y="144"/>
                  <a:pt x="319" y="144"/>
                </a:cubicBezTo>
                <a:cubicBezTo>
                  <a:pt x="415" y="144"/>
                  <a:pt x="493" y="222"/>
                  <a:pt x="493" y="318"/>
                </a:cubicBezTo>
                <a:cubicBezTo>
                  <a:pt x="493" y="414"/>
                  <a:pt x="415" y="493"/>
                  <a:pt x="319" y="493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8218" rIns="0" bIns="48218" rtlCol="0" anchor="ctr"/>
          <a:lstStyle/>
          <a:p>
            <a:pPr algn="ctr"/>
            <a:endParaRPr lang="zh-CN" altLang="en-US" sz="2531" dirty="0">
              <a:solidFill>
                <a:srgbClr val="3F7EE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xmlns="" id="{6EF854DF-0D71-48D2-B71B-CA5BF3EB4DA7}"/>
              </a:ext>
            </a:extLst>
          </p:cNvPr>
          <p:cNvSpPr>
            <a:spLocks noEditPoints="1"/>
          </p:cNvSpPr>
          <p:nvPr/>
        </p:nvSpPr>
        <p:spPr bwMode="auto">
          <a:xfrm>
            <a:off x="1067783" y="2236153"/>
            <a:ext cx="1514331" cy="1508076"/>
          </a:xfrm>
          <a:custGeom>
            <a:avLst/>
            <a:gdLst>
              <a:gd name="T0" fmla="*/ 800 w 800"/>
              <a:gd name="T1" fmla="*/ 428 h 799"/>
              <a:gd name="T2" fmla="*/ 766 w 800"/>
              <a:gd name="T3" fmla="*/ 365 h 799"/>
              <a:gd name="T4" fmla="*/ 725 w 800"/>
              <a:gd name="T5" fmla="*/ 303 h 799"/>
              <a:gd name="T6" fmla="*/ 781 w 800"/>
              <a:gd name="T7" fmla="*/ 273 h 799"/>
              <a:gd name="T8" fmla="*/ 725 w 800"/>
              <a:gd name="T9" fmla="*/ 229 h 799"/>
              <a:gd name="T10" fmla="*/ 663 w 800"/>
              <a:gd name="T11" fmla="*/ 186 h 799"/>
              <a:gd name="T12" fmla="*/ 704 w 800"/>
              <a:gd name="T13" fmla="*/ 136 h 799"/>
              <a:gd name="T14" fmla="*/ 636 w 800"/>
              <a:gd name="T15" fmla="*/ 117 h 799"/>
              <a:gd name="T16" fmla="*/ 561 w 800"/>
              <a:gd name="T17" fmla="*/ 102 h 799"/>
              <a:gd name="T18" fmla="*/ 580 w 800"/>
              <a:gd name="T19" fmla="*/ 41 h 799"/>
              <a:gd name="T20" fmla="*/ 509 w 800"/>
              <a:gd name="T21" fmla="*/ 49 h 799"/>
              <a:gd name="T22" fmla="*/ 436 w 800"/>
              <a:gd name="T23" fmla="*/ 64 h 799"/>
              <a:gd name="T24" fmla="*/ 430 w 800"/>
              <a:gd name="T25" fmla="*/ 0 h 799"/>
              <a:gd name="T26" fmla="*/ 366 w 800"/>
              <a:gd name="T27" fmla="*/ 35 h 799"/>
              <a:gd name="T28" fmla="*/ 304 w 800"/>
              <a:gd name="T29" fmla="*/ 76 h 799"/>
              <a:gd name="T30" fmla="*/ 274 w 800"/>
              <a:gd name="T31" fmla="*/ 20 h 799"/>
              <a:gd name="T32" fmla="*/ 230 w 800"/>
              <a:gd name="T33" fmla="*/ 76 h 799"/>
              <a:gd name="T34" fmla="*/ 188 w 800"/>
              <a:gd name="T35" fmla="*/ 138 h 799"/>
              <a:gd name="T36" fmla="*/ 138 w 800"/>
              <a:gd name="T37" fmla="*/ 97 h 799"/>
              <a:gd name="T38" fmla="*/ 118 w 800"/>
              <a:gd name="T39" fmla="*/ 165 h 799"/>
              <a:gd name="T40" fmla="*/ 103 w 800"/>
              <a:gd name="T41" fmla="*/ 239 h 799"/>
              <a:gd name="T42" fmla="*/ 43 w 800"/>
              <a:gd name="T43" fmla="*/ 220 h 799"/>
              <a:gd name="T44" fmla="*/ 50 w 800"/>
              <a:gd name="T45" fmla="*/ 292 h 799"/>
              <a:gd name="T46" fmla="*/ 64 w 800"/>
              <a:gd name="T47" fmla="*/ 365 h 799"/>
              <a:gd name="T48" fmla="*/ 0 w 800"/>
              <a:gd name="T49" fmla="*/ 371 h 799"/>
              <a:gd name="T50" fmla="*/ 37 w 800"/>
              <a:gd name="T51" fmla="*/ 435 h 799"/>
              <a:gd name="T52" fmla="*/ 77 w 800"/>
              <a:gd name="T53" fmla="*/ 497 h 799"/>
              <a:gd name="T54" fmla="*/ 20 w 800"/>
              <a:gd name="T55" fmla="*/ 527 h 799"/>
              <a:gd name="T56" fmla="*/ 77 w 800"/>
              <a:gd name="T57" fmla="*/ 571 h 799"/>
              <a:gd name="T58" fmla="*/ 139 w 800"/>
              <a:gd name="T59" fmla="*/ 613 h 799"/>
              <a:gd name="T60" fmla="*/ 99 w 800"/>
              <a:gd name="T61" fmla="*/ 663 h 799"/>
              <a:gd name="T62" fmla="*/ 167 w 800"/>
              <a:gd name="T63" fmla="*/ 683 h 799"/>
              <a:gd name="T64" fmla="*/ 241 w 800"/>
              <a:gd name="T65" fmla="*/ 698 h 799"/>
              <a:gd name="T66" fmla="*/ 221 w 800"/>
              <a:gd name="T67" fmla="*/ 758 h 799"/>
              <a:gd name="T68" fmla="*/ 292 w 800"/>
              <a:gd name="T69" fmla="*/ 751 h 799"/>
              <a:gd name="T70" fmla="*/ 366 w 800"/>
              <a:gd name="T71" fmla="*/ 736 h 799"/>
              <a:gd name="T72" fmla="*/ 372 w 800"/>
              <a:gd name="T73" fmla="*/ 799 h 799"/>
              <a:gd name="T74" fmla="*/ 436 w 800"/>
              <a:gd name="T75" fmla="*/ 764 h 799"/>
              <a:gd name="T76" fmla="*/ 498 w 800"/>
              <a:gd name="T77" fmla="*/ 724 h 799"/>
              <a:gd name="T78" fmla="*/ 528 w 800"/>
              <a:gd name="T79" fmla="*/ 781 h 799"/>
              <a:gd name="T80" fmla="*/ 572 w 800"/>
              <a:gd name="T81" fmla="*/ 724 h 799"/>
              <a:gd name="T82" fmla="*/ 614 w 800"/>
              <a:gd name="T83" fmla="*/ 662 h 799"/>
              <a:gd name="T84" fmla="*/ 664 w 800"/>
              <a:gd name="T85" fmla="*/ 702 h 799"/>
              <a:gd name="T86" fmla="*/ 684 w 800"/>
              <a:gd name="T87" fmla="*/ 634 h 799"/>
              <a:gd name="T88" fmla="*/ 699 w 800"/>
              <a:gd name="T89" fmla="*/ 560 h 799"/>
              <a:gd name="T90" fmla="*/ 760 w 800"/>
              <a:gd name="T91" fmla="*/ 580 h 799"/>
              <a:gd name="T92" fmla="*/ 751 w 800"/>
              <a:gd name="T93" fmla="*/ 507 h 799"/>
              <a:gd name="T94" fmla="*/ 737 w 800"/>
              <a:gd name="T95" fmla="*/ 435 h 799"/>
              <a:gd name="T96" fmla="*/ 400 w 800"/>
              <a:gd name="T97" fmla="*/ 650 h 799"/>
              <a:gd name="T98" fmla="*/ 400 w 800"/>
              <a:gd name="T99" fmla="*/ 149 h 799"/>
              <a:gd name="T100" fmla="*/ 400 w 800"/>
              <a:gd name="T101" fmla="*/ 65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00" h="799">
                <a:moveTo>
                  <a:pt x="766" y="435"/>
                </a:moveTo>
                <a:cubicBezTo>
                  <a:pt x="800" y="428"/>
                  <a:pt x="800" y="428"/>
                  <a:pt x="800" y="428"/>
                </a:cubicBezTo>
                <a:cubicBezTo>
                  <a:pt x="800" y="371"/>
                  <a:pt x="800" y="371"/>
                  <a:pt x="800" y="371"/>
                </a:cubicBezTo>
                <a:cubicBezTo>
                  <a:pt x="766" y="365"/>
                  <a:pt x="766" y="365"/>
                  <a:pt x="766" y="365"/>
                </a:cubicBezTo>
                <a:cubicBezTo>
                  <a:pt x="737" y="365"/>
                  <a:pt x="737" y="365"/>
                  <a:pt x="737" y="365"/>
                </a:cubicBezTo>
                <a:cubicBezTo>
                  <a:pt x="735" y="344"/>
                  <a:pt x="731" y="322"/>
                  <a:pt x="725" y="303"/>
                </a:cubicBezTo>
                <a:cubicBezTo>
                  <a:pt x="751" y="292"/>
                  <a:pt x="751" y="292"/>
                  <a:pt x="751" y="292"/>
                </a:cubicBezTo>
                <a:cubicBezTo>
                  <a:pt x="781" y="273"/>
                  <a:pt x="781" y="273"/>
                  <a:pt x="781" y="273"/>
                </a:cubicBezTo>
                <a:cubicBezTo>
                  <a:pt x="760" y="220"/>
                  <a:pt x="760" y="220"/>
                  <a:pt x="760" y="220"/>
                </a:cubicBezTo>
                <a:cubicBezTo>
                  <a:pt x="725" y="229"/>
                  <a:pt x="725" y="229"/>
                  <a:pt x="725" y="229"/>
                </a:cubicBezTo>
                <a:cubicBezTo>
                  <a:pt x="699" y="239"/>
                  <a:pt x="699" y="239"/>
                  <a:pt x="699" y="239"/>
                </a:cubicBezTo>
                <a:cubicBezTo>
                  <a:pt x="689" y="220"/>
                  <a:pt x="676" y="203"/>
                  <a:pt x="663" y="186"/>
                </a:cubicBezTo>
                <a:cubicBezTo>
                  <a:pt x="684" y="165"/>
                  <a:pt x="684" y="165"/>
                  <a:pt x="684" y="165"/>
                </a:cubicBezTo>
                <a:cubicBezTo>
                  <a:pt x="704" y="136"/>
                  <a:pt x="704" y="136"/>
                  <a:pt x="704" y="136"/>
                </a:cubicBezTo>
                <a:cubicBezTo>
                  <a:pt x="664" y="97"/>
                  <a:pt x="664" y="97"/>
                  <a:pt x="664" y="97"/>
                </a:cubicBezTo>
                <a:cubicBezTo>
                  <a:pt x="636" y="117"/>
                  <a:pt x="636" y="117"/>
                  <a:pt x="636" y="117"/>
                </a:cubicBezTo>
                <a:cubicBezTo>
                  <a:pt x="614" y="138"/>
                  <a:pt x="614" y="138"/>
                  <a:pt x="614" y="138"/>
                </a:cubicBezTo>
                <a:cubicBezTo>
                  <a:pt x="598" y="124"/>
                  <a:pt x="580" y="112"/>
                  <a:pt x="561" y="102"/>
                </a:cubicBezTo>
                <a:cubicBezTo>
                  <a:pt x="572" y="76"/>
                  <a:pt x="572" y="76"/>
                  <a:pt x="572" y="76"/>
                </a:cubicBezTo>
                <a:cubicBezTo>
                  <a:pt x="580" y="41"/>
                  <a:pt x="580" y="41"/>
                  <a:pt x="580" y="41"/>
                </a:cubicBezTo>
                <a:cubicBezTo>
                  <a:pt x="528" y="20"/>
                  <a:pt x="528" y="20"/>
                  <a:pt x="528" y="20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498" y="76"/>
                  <a:pt x="498" y="76"/>
                  <a:pt x="498" y="76"/>
                </a:cubicBezTo>
                <a:cubicBezTo>
                  <a:pt x="478" y="70"/>
                  <a:pt x="457" y="65"/>
                  <a:pt x="436" y="64"/>
                </a:cubicBezTo>
                <a:cubicBezTo>
                  <a:pt x="436" y="35"/>
                  <a:pt x="436" y="35"/>
                  <a:pt x="436" y="35"/>
                </a:cubicBezTo>
                <a:cubicBezTo>
                  <a:pt x="430" y="0"/>
                  <a:pt x="430" y="0"/>
                  <a:pt x="430" y="0"/>
                </a:cubicBezTo>
                <a:cubicBezTo>
                  <a:pt x="372" y="0"/>
                  <a:pt x="372" y="0"/>
                  <a:pt x="372" y="0"/>
                </a:cubicBezTo>
                <a:cubicBezTo>
                  <a:pt x="366" y="35"/>
                  <a:pt x="366" y="35"/>
                  <a:pt x="366" y="35"/>
                </a:cubicBezTo>
                <a:cubicBezTo>
                  <a:pt x="366" y="64"/>
                  <a:pt x="366" y="64"/>
                  <a:pt x="366" y="64"/>
                </a:cubicBezTo>
                <a:cubicBezTo>
                  <a:pt x="345" y="65"/>
                  <a:pt x="324" y="70"/>
                  <a:pt x="304" y="76"/>
                </a:cubicBezTo>
                <a:cubicBezTo>
                  <a:pt x="292" y="49"/>
                  <a:pt x="292" y="49"/>
                  <a:pt x="292" y="49"/>
                </a:cubicBezTo>
                <a:cubicBezTo>
                  <a:pt x="274" y="20"/>
                  <a:pt x="274" y="20"/>
                  <a:pt x="274" y="20"/>
                </a:cubicBezTo>
                <a:cubicBezTo>
                  <a:pt x="221" y="41"/>
                  <a:pt x="221" y="41"/>
                  <a:pt x="221" y="41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41" y="102"/>
                  <a:pt x="241" y="102"/>
                  <a:pt x="241" y="102"/>
                </a:cubicBezTo>
                <a:cubicBezTo>
                  <a:pt x="221" y="112"/>
                  <a:pt x="204" y="124"/>
                  <a:pt x="188" y="138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18" y="165"/>
                  <a:pt x="118" y="165"/>
                  <a:pt x="118" y="165"/>
                </a:cubicBezTo>
                <a:cubicBezTo>
                  <a:pt x="139" y="186"/>
                  <a:pt x="139" y="186"/>
                  <a:pt x="139" y="186"/>
                </a:cubicBezTo>
                <a:cubicBezTo>
                  <a:pt x="126" y="203"/>
                  <a:pt x="114" y="220"/>
                  <a:pt x="103" y="239"/>
                </a:cubicBezTo>
                <a:cubicBezTo>
                  <a:pt x="77" y="229"/>
                  <a:pt x="77" y="229"/>
                  <a:pt x="77" y="229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20" y="273"/>
                  <a:pt x="20" y="273"/>
                  <a:pt x="20" y="273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77" y="303"/>
                  <a:pt x="77" y="303"/>
                  <a:pt x="77" y="303"/>
                </a:cubicBezTo>
                <a:cubicBezTo>
                  <a:pt x="71" y="322"/>
                  <a:pt x="67" y="344"/>
                  <a:pt x="64" y="365"/>
                </a:cubicBezTo>
                <a:cubicBezTo>
                  <a:pt x="37" y="365"/>
                  <a:pt x="37" y="365"/>
                  <a:pt x="37" y="365"/>
                </a:cubicBezTo>
                <a:cubicBezTo>
                  <a:pt x="0" y="371"/>
                  <a:pt x="0" y="371"/>
                  <a:pt x="0" y="371"/>
                </a:cubicBezTo>
                <a:cubicBezTo>
                  <a:pt x="0" y="428"/>
                  <a:pt x="0" y="428"/>
                  <a:pt x="0" y="428"/>
                </a:cubicBezTo>
                <a:cubicBezTo>
                  <a:pt x="37" y="435"/>
                  <a:pt x="37" y="435"/>
                  <a:pt x="37" y="435"/>
                </a:cubicBezTo>
                <a:cubicBezTo>
                  <a:pt x="64" y="435"/>
                  <a:pt x="64" y="435"/>
                  <a:pt x="64" y="435"/>
                </a:cubicBezTo>
                <a:cubicBezTo>
                  <a:pt x="67" y="456"/>
                  <a:pt x="71" y="477"/>
                  <a:pt x="77" y="497"/>
                </a:cubicBezTo>
                <a:cubicBezTo>
                  <a:pt x="50" y="507"/>
                  <a:pt x="50" y="507"/>
                  <a:pt x="50" y="507"/>
                </a:cubicBezTo>
                <a:cubicBezTo>
                  <a:pt x="20" y="527"/>
                  <a:pt x="20" y="527"/>
                  <a:pt x="20" y="527"/>
                </a:cubicBezTo>
                <a:cubicBezTo>
                  <a:pt x="43" y="580"/>
                  <a:pt x="43" y="580"/>
                  <a:pt x="43" y="580"/>
                </a:cubicBezTo>
                <a:cubicBezTo>
                  <a:pt x="77" y="571"/>
                  <a:pt x="77" y="571"/>
                  <a:pt x="77" y="571"/>
                </a:cubicBezTo>
                <a:cubicBezTo>
                  <a:pt x="103" y="560"/>
                  <a:pt x="103" y="560"/>
                  <a:pt x="103" y="560"/>
                </a:cubicBezTo>
                <a:cubicBezTo>
                  <a:pt x="114" y="580"/>
                  <a:pt x="126" y="596"/>
                  <a:pt x="139" y="613"/>
                </a:cubicBezTo>
                <a:cubicBezTo>
                  <a:pt x="118" y="634"/>
                  <a:pt x="118" y="634"/>
                  <a:pt x="118" y="634"/>
                </a:cubicBezTo>
                <a:cubicBezTo>
                  <a:pt x="99" y="663"/>
                  <a:pt x="99" y="663"/>
                  <a:pt x="99" y="663"/>
                </a:cubicBezTo>
                <a:cubicBezTo>
                  <a:pt x="138" y="702"/>
                  <a:pt x="138" y="702"/>
                  <a:pt x="138" y="702"/>
                </a:cubicBezTo>
                <a:cubicBezTo>
                  <a:pt x="167" y="683"/>
                  <a:pt x="167" y="683"/>
                  <a:pt x="167" y="683"/>
                </a:cubicBezTo>
                <a:cubicBezTo>
                  <a:pt x="188" y="662"/>
                  <a:pt x="188" y="662"/>
                  <a:pt x="188" y="662"/>
                </a:cubicBezTo>
                <a:cubicBezTo>
                  <a:pt x="204" y="675"/>
                  <a:pt x="221" y="687"/>
                  <a:pt x="241" y="698"/>
                </a:cubicBezTo>
                <a:cubicBezTo>
                  <a:pt x="230" y="724"/>
                  <a:pt x="230" y="724"/>
                  <a:pt x="230" y="724"/>
                </a:cubicBezTo>
                <a:cubicBezTo>
                  <a:pt x="221" y="758"/>
                  <a:pt x="221" y="758"/>
                  <a:pt x="221" y="758"/>
                </a:cubicBezTo>
                <a:cubicBezTo>
                  <a:pt x="274" y="781"/>
                  <a:pt x="274" y="781"/>
                  <a:pt x="274" y="781"/>
                </a:cubicBezTo>
                <a:cubicBezTo>
                  <a:pt x="292" y="751"/>
                  <a:pt x="292" y="751"/>
                  <a:pt x="292" y="751"/>
                </a:cubicBezTo>
                <a:cubicBezTo>
                  <a:pt x="304" y="724"/>
                  <a:pt x="304" y="724"/>
                  <a:pt x="304" y="724"/>
                </a:cubicBezTo>
                <a:cubicBezTo>
                  <a:pt x="324" y="730"/>
                  <a:pt x="345" y="734"/>
                  <a:pt x="366" y="736"/>
                </a:cubicBezTo>
                <a:cubicBezTo>
                  <a:pt x="366" y="764"/>
                  <a:pt x="366" y="764"/>
                  <a:pt x="366" y="764"/>
                </a:cubicBezTo>
                <a:cubicBezTo>
                  <a:pt x="372" y="799"/>
                  <a:pt x="372" y="799"/>
                  <a:pt x="372" y="799"/>
                </a:cubicBezTo>
                <a:cubicBezTo>
                  <a:pt x="430" y="799"/>
                  <a:pt x="430" y="799"/>
                  <a:pt x="430" y="799"/>
                </a:cubicBezTo>
                <a:cubicBezTo>
                  <a:pt x="436" y="764"/>
                  <a:pt x="436" y="764"/>
                  <a:pt x="436" y="764"/>
                </a:cubicBezTo>
                <a:cubicBezTo>
                  <a:pt x="436" y="736"/>
                  <a:pt x="436" y="736"/>
                  <a:pt x="436" y="736"/>
                </a:cubicBezTo>
                <a:cubicBezTo>
                  <a:pt x="457" y="734"/>
                  <a:pt x="478" y="730"/>
                  <a:pt x="498" y="724"/>
                </a:cubicBezTo>
                <a:cubicBezTo>
                  <a:pt x="509" y="751"/>
                  <a:pt x="509" y="751"/>
                  <a:pt x="509" y="751"/>
                </a:cubicBezTo>
                <a:cubicBezTo>
                  <a:pt x="528" y="781"/>
                  <a:pt x="528" y="781"/>
                  <a:pt x="528" y="781"/>
                </a:cubicBezTo>
                <a:cubicBezTo>
                  <a:pt x="580" y="758"/>
                  <a:pt x="580" y="758"/>
                  <a:pt x="580" y="758"/>
                </a:cubicBezTo>
                <a:cubicBezTo>
                  <a:pt x="572" y="724"/>
                  <a:pt x="572" y="724"/>
                  <a:pt x="572" y="724"/>
                </a:cubicBezTo>
                <a:cubicBezTo>
                  <a:pt x="561" y="698"/>
                  <a:pt x="561" y="698"/>
                  <a:pt x="561" y="698"/>
                </a:cubicBezTo>
                <a:cubicBezTo>
                  <a:pt x="580" y="687"/>
                  <a:pt x="598" y="675"/>
                  <a:pt x="614" y="662"/>
                </a:cubicBezTo>
                <a:cubicBezTo>
                  <a:pt x="636" y="683"/>
                  <a:pt x="636" y="683"/>
                  <a:pt x="636" y="683"/>
                </a:cubicBezTo>
                <a:cubicBezTo>
                  <a:pt x="664" y="702"/>
                  <a:pt x="664" y="702"/>
                  <a:pt x="664" y="702"/>
                </a:cubicBezTo>
                <a:cubicBezTo>
                  <a:pt x="704" y="663"/>
                  <a:pt x="704" y="663"/>
                  <a:pt x="704" y="663"/>
                </a:cubicBezTo>
                <a:cubicBezTo>
                  <a:pt x="684" y="634"/>
                  <a:pt x="684" y="634"/>
                  <a:pt x="684" y="634"/>
                </a:cubicBezTo>
                <a:cubicBezTo>
                  <a:pt x="663" y="613"/>
                  <a:pt x="663" y="613"/>
                  <a:pt x="663" y="613"/>
                </a:cubicBezTo>
                <a:cubicBezTo>
                  <a:pt x="676" y="596"/>
                  <a:pt x="689" y="580"/>
                  <a:pt x="699" y="560"/>
                </a:cubicBezTo>
                <a:cubicBezTo>
                  <a:pt x="725" y="571"/>
                  <a:pt x="725" y="571"/>
                  <a:pt x="725" y="571"/>
                </a:cubicBezTo>
                <a:cubicBezTo>
                  <a:pt x="760" y="580"/>
                  <a:pt x="760" y="580"/>
                  <a:pt x="760" y="580"/>
                </a:cubicBezTo>
                <a:cubicBezTo>
                  <a:pt x="781" y="527"/>
                  <a:pt x="781" y="527"/>
                  <a:pt x="781" y="527"/>
                </a:cubicBezTo>
                <a:cubicBezTo>
                  <a:pt x="751" y="507"/>
                  <a:pt x="751" y="507"/>
                  <a:pt x="751" y="507"/>
                </a:cubicBezTo>
                <a:cubicBezTo>
                  <a:pt x="725" y="497"/>
                  <a:pt x="725" y="497"/>
                  <a:pt x="725" y="497"/>
                </a:cubicBezTo>
                <a:cubicBezTo>
                  <a:pt x="731" y="477"/>
                  <a:pt x="735" y="456"/>
                  <a:pt x="737" y="435"/>
                </a:cubicBezTo>
                <a:lnTo>
                  <a:pt x="766" y="435"/>
                </a:lnTo>
                <a:close/>
                <a:moveTo>
                  <a:pt x="400" y="650"/>
                </a:moveTo>
                <a:cubicBezTo>
                  <a:pt x="262" y="650"/>
                  <a:pt x="150" y="538"/>
                  <a:pt x="150" y="400"/>
                </a:cubicBezTo>
                <a:cubicBezTo>
                  <a:pt x="150" y="261"/>
                  <a:pt x="262" y="149"/>
                  <a:pt x="400" y="149"/>
                </a:cubicBezTo>
                <a:cubicBezTo>
                  <a:pt x="539" y="149"/>
                  <a:pt x="651" y="261"/>
                  <a:pt x="651" y="400"/>
                </a:cubicBezTo>
                <a:cubicBezTo>
                  <a:pt x="651" y="538"/>
                  <a:pt x="539" y="650"/>
                  <a:pt x="400" y="65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48218" rIns="0" bIns="48218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xmlns="" id="{574141E0-BBCE-4BD4-B6F7-981C91A17EA9}"/>
              </a:ext>
            </a:extLst>
          </p:cNvPr>
          <p:cNvSpPr txBox="1"/>
          <p:nvPr/>
        </p:nvSpPr>
        <p:spPr>
          <a:xfrm>
            <a:off x="2216244" y="1595088"/>
            <a:ext cx="627564" cy="616622"/>
          </a:xfrm>
          <a:prstGeom prst="rect">
            <a:avLst/>
          </a:prstGeom>
          <a:noFill/>
        </p:spPr>
        <p:txBody>
          <a:bodyPr wrap="none" lIns="96435" tIns="48218" rIns="96435" bIns="48218" rtlCol="0" anchor="ctr">
            <a:spAutoFit/>
          </a:bodyPr>
          <a:lstStyle/>
          <a:p>
            <a:pPr algn="ctr"/>
            <a:r>
              <a:rPr lang="zh-CN" altLang="en-US" sz="168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推广</a:t>
            </a:r>
            <a:endParaRPr lang="en-US" altLang="zh-CN" sz="1687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8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应用</a:t>
            </a:r>
          </a:p>
        </p:txBody>
      </p:sp>
      <p:cxnSp>
        <p:nvCxnSpPr>
          <p:cNvPr id="28" name="肘形连接符 41">
            <a:extLst>
              <a:ext uri="{FF2B5EF4-FFF2-40B4-BE49-F238E27FC236}">
                <a16:creationId xmlns:a16="http://schemas.microsoft.com/office/drawing/2014/main" xmlns="" id="{F63474C0-3619-41E4-9BEB-F64A213D8062}"/>
              </a:ext>
            </a:extLst>
          </p:cNvPr>
          <p:cNvCxnSpPr>
            <a:cxnSpLocks/>
          </p:cNvCxnSpPr>
          <p:nvPr/>
        </p:nvCxnSpPr>
        <p:spPr>
          <a:xfrm flipV="1">
            <a:off x="2980177" y="1995686"/>
            <a:ext cx="871743" cy="30724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72">
            <a:extLst>
              <a:ext uri="{FF2B5EF4-FFF2-40B4-BE49-F238E27FC236}">
                <a16:creationId xmlns:a16="http://schemas.microsoft.com/office/drawing/2014/main" xmlns="" id="{71FB3B1E-F1E5-4F27-9F69-15826A1D137E}"/>
              </a:ext>
            </a:extLst>
          </p:cNvPr>
          <p:cNvCxnSpPr>
            <a:cxnSpLocks/>
          </p:cNvCxnSpPr>
          <p:nvPr/>
        </p:nvCxnSpPr>
        <p:spPr>
          <a:xfrm flipV="1">
            <a:off x="2771800" y="2859782"/>
            <a:ext cx="1126444" cy="20936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73">
            <a:extLst>
              <a:ext uri="{FF2B5EF4-FFF2-40B4-BE49-F238E27FC236}">
                <a16:creationId xmlns:a16="http://schemas.microsoft.com/office/drawing/2014/main" xmlns="" id="{1BE2BE90-815D-4BF3-AEA4-21D7886F07AA}"/>
              </a:ext>
            </a:extLst>
          </p:cNvPr>
          <p:cNvCxnSpPr>
            <a:cxnSpLocks/>
          </p:cNvCxnSpPr>
          <p:nvPr/>
        </p:nvCxnSpPr>
        <p:spPr>
          <a:xfrm flipV="1">
            <a:off x="1233191" y="3723878"/>
            <a:ext cx="2690737" cy="30618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1">
            <a:extLst>
              <a:ext uri="{FF2B5EF4-FFF2-40B4-BE49-F238E27FC236}">
                <a16:creationId xmlns:a16="http://schemas.microsoft.com/office/drawing/2014/main" xmlns="" id="{59EF9FF9-802A-41BF-B882-36516A1DF340}"/>
              </a:ext>
            </a:extLst>
          </p:cNvPr>
          <p:cNvSpPr/>
          <p:nvPr/>
        </p:nvSpPr>
        <p:spPr>
          <a:xfrm rot="17833267">
            <a:off x="195307" y="1777592"/>
            <a:ext cx="1193562" cy="1167514"/>
          </a:xfrm>
          <a:custGeom>
            <a:avLst/>
            <a:gdLst/>
            <a:ahLst/>
            <a:cxnLst/>
            <a:rect l="l" t="t" r="r" b="b"/>
            <a:pathLst>
              <a:path w="1734279" h="1717667">
                <a:moveTo>
                  <a:pt x="1212420" y="152024"/>
                </a:moveTo>
                <a:cubicBezTo>
                  <a:pt x="1217532" y="156660"/>
                  <a:pt x="1221756" y="162122"/>
                  <a:pt x="1224582" y="168319"/>
                </a:cubicBezTo>
                <a:cubicBezTo>
                  <a:pt x="1229663" y="170804"/>
                  <a:pt x="1233819" y="174749"/>
                  <a:pt x="1237416" y="179383"/>
                </a:cubicBezTo>
                <a:lnTo>
                  <a:pt x="1380858" y="364166"/>
                </a:lnTo>
                <a:cubicBezTo>
                  <a:pt x="1390204" y="376205"/>
                  <a:pt x="1394109" y="390745"/>
                  <a:pt x="1392514" y="404790"/>
                </a:cubicBezTo>
                <a:cubicBezTo>
                  <a:pt x="1394443" y="408362"/>
                  <a:pt x="1394844" y="412299"/>
                  <a:pt x="1394844" y="416330"/>
                </a:cubicBezTo>
                <a:lnTo>
                  <a:pt x="1394843" y="674381"/>
                </a:lnTo>
                <a:cubicBezTo>
                  <a:pt x="1489202" y="693926"/>
                  <a:pt x="1583561" y="713471"/>
                  <a:pt x="1677919" y="733015"/>
                </a:cubicBezTo>
                <a:cubicBezTo>
                  <a:pt x="1710064" y="739673"/>
                  <a:pt x="1730725" y="771129"/>
                  <a:pt x="1724067" y="803273"/>
                </a:cubicBezTo>
                <a:lnTo>
                  <a:pt x="1724066" y="803272"/>
                </a:lnTo>
                <a:cubicBezTo>
                  <a:pt x="1717408" y="835417"/>
                  <a:pt x="1685952" y="856077"/>
                  <a:pt x="1653808" y="849419"/>
                </a:cubicBezTo>
                <a:lnTo>
                  <a:pt x="1334656" y="783314"/>
                </a:lnTo>
                <a:cubicBezTo>
                  <a:pt x="1317603" y="779782"/>
                  <a:pt x="1303782" y="769271"/>
                  <a:pt x="1295965" y="755140"/>
                </a:cubicBezTo>
                <a:cubicBezTo>
                  <a:pt x="1283553" y="744645"/>
                  <a:pt x="1275968" y="728891"/>
                  <a:pt x="1275968" y="711366"/>
                </a:cubicBezTo>
                <a:lnTo>
                  <a:pt x="1275968" y="519624"/>
                </a:lnTo>
                <a:lnTo>
                  <a:pt x="906856" y="806156"/>
                </a:lnTo>
                <a:lnTo>
                  <a:pt x="1065815" y="1141673"/>
                </a:lnTo>
                <a:cubicBezTo>
                  <a:pt x="1072320" y="1155404"/>
                  <a:pt x="1074348" y="1170104"/>
                  <a:pt x="1071105" y="1183939"/>
                </a:cubicBezTo>
                <a:cubicBezTo>
                  <a:pt x="1072773" y="1191573"/>
                  <a:pt x="1072227" y="1199522"/>
                  <a:pt x="1070359" y="1207468"/>
                </a:cubicBezTo>
                <a:lnTo>
                  <a:pt x="964177" y="1659082"/>
                </a:lnTo>
                <a:cubicBezTo>
                  <a:pt x="954576" y="1699916"/>
                  <a:pt x="913692" y="1725234"/>
                  <a:pt x="872859" y="1715634"/>
                </a:cubicBezTo>
                <a:cubicBezTo>
                  <a:pt x="832025" y="1706033"/>
                  <a:pt x="806707" y="1665149"/>
                  <a:pt x="816307" y="1624316"/>
                </a:cubicBezTo>
                <a:lnTo>
                  <a:pt x="919152" y="1186894"/>
                </a:lnTo>
                <a:lnTo>
                  <a:pt x="694543" y="712807"/>
                </a:lnTo>
                <a:lnTo>
                  <a:pt x="206298" y="912259"/>
                </a:lnTo>
                <a:lnTo>
                  <a:pt x="205161" y="912476"/>
                </a:lnTo>
                <a:cubicBezTo>
                  <a:pt x="201570" y="915619"/>
                  <a:pt x="197179" y="917026"/>
                  <a:pt x="192600" y="918039"/>
                </a:cubicBezTo>
                <a:cubicBezTo>
                  <a:pt x="151643" y="927102"/>
                  <a:pt x="111096" y="901247"/>
                  <a:pt x="102034" y="860290"/>
                </a:cubicBezTo>
                <a:lnTo>
                  <a:pt x="1810" y="407318"/>
                </a:lnTo>
                <a:cubicBezTo>
                  <a:pt x="-7253" y="366361"/>
                  <a:pt x="18602" y="325814"/>
                  <a:pt x="59559" y="316752"/>
                </a:cubicBezTo>
                <a:cubicBezTo>
                  <a:pt x="100515" y="307690"/>
                  <a:pt x="141062" y="333545"/>
                  <a:pt x="150124" y="374501"/>
                </a:cubicBezTo>
                <a:lnTo>
                  <a:pt x="230606" y="738241"/>
                </a:lnTo>
                <a:lnTo>
                  <a:pt x="645176" y="568886"/>
                </a:lnTo>
                <a:cubicBezTo>
                  <a:pt x="647355" y="564266"/>
                  <a:pt x="650942" y="560611"/>
                  <a:pt x="655077" y="557402"/>
                </a:cubicBezTo>
                <a:lnTo>
                  <a:pt x="1080746" y="226967"/>
                </a:lnTo>
                <a:lnTo>
                  <a:pt x="799166" y="128506"/>
                </a:lnTo>
                <a:lnTo>
                  <a:pt x="795830" y="126527"/>
                </a:lnTo>
                <a:cubicBezTo>
                  <a:pt x="715067" y="196803"/>
                  <a:pt x="634305" y="267079"/>
                  <a:pt x="553543" y="337355"/>
                </a:cubicBezTo>
                <a:cubicBezTo>
                  <a:pt x="528779" y="358904"/>
                  <a:pt x="491236" y="356298"/>
                  <a:pt x="469687" y="331533"/>
                </a:cubicBezTo>
                <a:lnTo>
                  <a:pt x="469688" y="331534"/>
                </a:lnTo>
                <a:cubicBezTo>
                  <a:pt x="448139" y="306770"/>
                  <a:pt x="450746" y="269226"/>
                  <a:pt x="475510" y="247677"/>
                </a:cubicBezTo>
                <a:lnTo>
                  <a:pt x="743505" y="14477"/>
                </a:lnTo>
                <a:cubicBezTo>
                  <a:pt x="765419" y="-4592"/>
                  <a:pt x="797339" y="-4746"/>
                  <a:pt x="818596" y="13559"/>
                </a:cubicBezTo>
                <a:cubicBezTo>
                  <a:pt x="825164" y="12925"/>
                  <a:pt x="831849" y="14001"/>
                  <a:pt x="838403" y="16293"/>
                </a:cubicBezTo>
                <a:cubicBezTo>
                  <a:pt x="956310" y="57521"/>
                  <a:pt x="1074215" y="98750"/>
                  <a:pt x="1192122" y="139979"/>
                </a:cubicBezTo>
                <a:cubicBezTo>
                  <a:pt x="1199869" y="142688"/>
                  <a:pt x="1206700" y="146838"/>
                  <a:pt x="1212420" y="152024"/>
                </a:cubicBezTo>
                <a:close/>
                <a:moveTo>
                  <a:pt x="1681771" y="50445"/>
                </a:moveTo>
                <a:cubicBezTo>
                  <a:pt x="1748841" y="113504"/>
                  <a:pt x="1752092" y="218996"/>
                  <a:pt x="1689033" y="286066"/>
                </a:cubicBezTo>
                <a:cubicBezTo>
                  <a:pt x="1625973" y="353135"/>
                  <a:pt x="1520482" y="356387"/>
                  <a:pt x="1453412" y="293327"/>
                </a:cubicBezTo>
                <a:cubicBezTo>
                  <a:pt x="1386342" y="230268"/>
                  <a:pt x="1383091" y="124777"/>
                  <a:pt x="1446150" y="57707"/>
                </a:cubicBezTo>
                <a:cubicBezTo>
                  <a:pt x="1509210" y="-9363"/>
                  <a:pt x="1614701" y="-12614"/>
                  <a:pt x="1681771" y="5044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xmlns="" id="{F941D1C0-930B-414C-A4A7-6FCBA5491326}"/>
              </a:ext>
            </a:extLst>
          </p:cNvPr>
          <p:cNvSpPr>
            <a:spLocks noEditPoints="1"/>
          </p:cNvSpPr>
          <p:nvPr/>
        </p:nvSpPr>
        <p:spPr bwMode="auto">
          <a:xfrm>
            <a:off x="1979712" y="1347614"/>
            <a:ext cx="1152128" cy="1150199"/>
          </a:xfrm>
          <a:custGeom>
            <a:avLst/>
            <a:gdLst>
              <a:gd name="T0" fmla="*/ 467 w 524"/>
              <a:gd name="T1" fmla="*/ 267 h 533"/>
              <a:gd name="T2" fmla="*/ 493 w 524"/>
              <a:gd name="T3" fmla="*/ 227 h 533"/>
              <a:gd name="T4" fmla="*/ 506 w 524"/>
              <a:gd name="T5" fmla="*/ 156 h 533"/>
              <a:gd name="T6" fmla="*/ 444 w 524"/>
              <a:gd name="T7" fmla="*/ 171 h 533"/>
              <a:gd name="T8" fmla="*/ 426 w 524"/>
              <a:gd name="T9" fmla="*/ 99 h 533"/>
              <a:gd name="T10" fmla="*/ 396 w 524"/>
              <a:gd name="T11" fmla="*/ 33 h 533"/>
              <a:gd name="T12" fmla="*/ 354 w 524"/>
              <a:gd name="T13" fmla="*/ 82 h 533"/>
              <a:gd name="T14" fmla="*/ 296 w 524"/>
              <a:gd name="T15" fmla="*/ 35 h 533"/>
              <a:gd name="T16" fmla="*/ 234 w 524"/>
              <a:gd name="T17" fmla="*/ 0 h 533"/>
              <a:gd name="T18" fmla="*/ 228 w 524"/>
              <a:gd name="T19" fmla="*/ 64 h 533"/>
              <a:gd name="T20" fmla="*/ 154 w 524"/>
              <a:gd name="T21" fmla="*/ 59 h 533"/>
              <a:gd name="T22" fmla="*/ 83 w 524"/>
              <a:gd name="T23" fmla="*/ 67 h 533"/>
              <a:gd name="T24" fmla="*/ 116 w 524"/>
              <a:gd name="T25" fmla="*/ 123 h 533"/>
              <a:gd name="T26" fmla="*/ 53 w 524"/>
              <a:gd name="T27" fmla="*/ 162 h 533"/>
              <a:gd name="T28" fmla="*/ 0 w 524"/>
              <a:gd name="T29" fmla="*/ 211 h 533"/>
              <a:gd name="T30" fmla="*/ 59 w 524"/>
              <a:gd name="T31" fmla="*/ 236 h 533"/>
              <a:gd name="T32" fmla="*/ 59 w 524"/>
              <a:gd name="T33" fmla="*/ 295 h 533"/>
              <a:gd name="T34" fmla="*/ 0 w 524"/>
              <a:gd name="T35" fmla="*/ 321 h 533"/>
              <a:gd name="T36" fmla="*/ 53 w 524"/>
              <a:gd name="T37" fmla="*/ 369 h 533"/>
              <a:gd name="T38" fmla="*/ 116 w 524"/>
              <a:gd name="T39" fmla="*/ 410 h 533"/>
              <a:gd name="T40" fmla="*/ 83 w 524"/>
              <a:gd name="T41" fmla="*/ 465 h 533"/>
              <a:gd name="T42" fmla="*/ 154 w 524"/>
              <a:gd name="T43" fmla="*/ 474 h 533"/>
              <a:gd name="T44" fmla="*/ 228 w 524"/>
              <a:gd name="T45" fmla="*/ 468 h 533"/>
              <a:gd name="T46" fmla="*/ 234 w 524"/>
              <a:gd name="T47" fmla="*/ 533 h 533"/>
              <a:gd name="T48" fmla="*/ 296 w 524"/>
              <a:gd name="T49" fmla="*/ 498 h 533"/>
              <a:gd name="T50" fmla="*/ 354 w 524"/>
              <a:gd name="T51" fmla="*/ 450 h 533"/>
              <a:gd name="T52" fmla="*/ 396 w 524"/>
              <a:gd name="T53" fmla="*/ 498 h 533"/>
              <a:gd name="T54" fmla="*/ 426 w 524"/>
              <a:gd name="T55" fmla="*/ 433 h 533"/>
              <a:gd name="T56" fmla="*/ 444 w 524"/>
              <a:gd name="T57" fmla="*/ 362 h 533"/>
              <a:gd name="T58" fmla="*/ 506 w 524"/>
              <a:gd name="T59" fmla="*/ 376 h 533"/>
              <a:gd name="T60" fmla="*/ 493 w 524"/>
              <a:gd name="T61" fmla="*/ 304 h 533"/>
              <a:gd name="T62" fmla="*/ 262 w 524"/>
              <a:gd name="T63" fmla="*/ 417 h 533"/>
              <a:gd name="T64" fmla="*/ 262 w 524"/>
              <a:gd name="T65" fmla="*/ 116 h 533"/>
              <a:gd name="T66" fmla="*/ 262 w 524"/>
              <a:gd name="T67" fmla="*/ 417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4" h="533">
                <a:moveTo>
                  <a:pt x="466" y="295"/>
                </a:moveTo>
                <a:cubicBezTo>
                  <a:pt x="467" y="286"/>
                  <a:pt x="467" y="276"/>
                  <a:pt x="467" y="267"/>
                </a:cubicBezTo>
                <a:cubicBezTo>
                  <a:pt x="467" y="256"/>
                  <a:pt x="467" y="245"/>
                  <a:pt x="466" y="236"/>
                </a:cubicBezTo>
                <a:cubicBezTo>
                  <a:pt x="493" y="227"/>
                  <a:pt x="493" y="227"/>
                  <a:pt x="493" y="227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06" y="156"/>
                  <a:pt x="506" y="156"/>
                  <a:pt x="506" y="156"/>
                </a:cubicBezTo>
                <a:cubicBezTo>
                  <a:pt x="472" y="162"/>
                  <a:pt x="472" y="162"/>
                  <a:pt x="472" y="162"/>
                </a:cubicBezTo>
                <a:cubicBezTo>
                  <a:pt x="444" y="171"/>
                  <a:pt x="444" y="171"/>
                  <a:pt x="444" y="171"/>
                </a:cubicBezTo>
                <a:cubicBezTo>
                  <a:pt x="435" y="153"/>
                  <a:pt x="423" y="136"/>
                  <a:pt x="410" y="123"/>
                </a:cubicBezTo>
                <a:cubicBezTo>
                  <a:pt x="426" y="99"/>
                  <a:pt x="426" y="99"/>
                  <a:pt x="426" y="99"/>
                </a:cubicBezTo>
                <a:cubicBezTo>
                  <a:pt x="441" y="67"/>
                  <a:pt x="441" y="67"/>
                  <a:pt x="441" y="67"/>
                </a:cubicBezTo>
                <a:cubicBezTo>
                  <a:pt x="396" y="33"/>
                  <a:pt x="396" y="33"/>
                  <a:pt x="396" y="33"/>
                </a:cubicBezTo>
                <a:cubicBezTo>
                  <a:pt x="370" y="59"/>
                  <a:pt x="370" y="59"/>
                  <a:pt x="370" y="59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35" y="73"/>
                  <a:pt x="317" y="67"/>
                  <a:pt x="296" y="64"/>
                </a:cubicBezTo>
                <a:cubicBezTo>
                  <a:pt x="296" y="35"/>
                  <a:pt x="296" y="35"/>
                  <a:pt x="296" y="35"/>
                </a:cubicBezTo>
                <a:cubicBezTo>
                  <a:pt x="290" y="0"/>
                  <a:pt x="290" y="0"/>
                  <a:pt x="290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28" y="35"/>
                  <a:pt x="228" y="35"/>
                  <a:pt x="228" y="35"/>
                </a:cubicBezTo>
                <a:cubicBezTo>
                  <a:pt x="228" y="64"/>
                  <a:pt x="228" y="64"/>
                  <a:pt x="228" y="64"/>
                </a:cubicBezTo>
                <a:cubicBezTo>
                  <a:pt x="208" y="67"/>
                  <a:pt x="189" y="73"/>
                  <a:pt x="171" y="82"/>
                </a:cubicBezTo>
                <a:cubicBezTo>
                  <a:pt x="154" y="59"/>
                  <a:pt x="154" y="59"/>
                  <a:pt x="154" y="59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83" y="67"/>
                  <a:pt x="83" y="67"/>
                  <a:pt x="83" y="67"/>
                </a:cubicBezTo>
                <a:cubicBezTo>
                  <a:pt x="98" y="99"/>
                  <a:pt x="98" y="99"/>
                  <a:pt x="98" y="99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01" y="136"/>
                  <a:pt x="91" y="153"/>
                  <a:pt x="80" y="171"/>
                </a:cubicBezTo>
                <a:cubicBezTo>
                  <a:pt x="53" y="162"/>
                  <a:pt x="53" y="162"/>
                  <a:pt x="53" y="162"/>
                </a:cubicBezTo>
                <a:cubicBezTo>
                  <a:pt x="18" y="156"/>
                  <a:pt x="18" y="156"/>
                  <a:pt x="18" y="156"/>
                </a:cubicBezTo>
                <a:cubicBezTo>
                  <a:pt x="0" y="211"/>
                  <a:pt x="0" y="211"/>
                  <a:pt x="0" y="211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59" y="236"/>
                  <a:pt x="59" y="236"/>
                  <a:pt x="59" y="236"/>
                </a:cubicBezTo>
                <a:cubicBezTo>
                  <a:pt x="57" y="245"/>
                  <a:pt x="57" y="256"/>
                  <a:pt x="57" y="267"/>
                </a:cubicBezTo>
                <a:cubicBezTo>
                  <a:pt x="57" y="276"/>
                  <a:pt x="57" y="286"/>
                  <a:pt x="59" y="295"/>
                </a:cubicBezTo>
                <a:cubicBezTo>
                  <a:pt x="32" y="304"/>
                  <a:pt x="32" y="304"/>
                  <a:pt x="32" y="304"/>
                </a:cubicBezTo>
                <a:cubicBezTo>
                  <a:pt x="0" y="321"/>
                  <a:pt x="0" y="321"/>
                  <a:pt x="0" y="321"/>
                </a:cubicBezTo>
                <a:cubicBezTo>
                  <a:pt x="18" y="376"/>
                  <a:pt x="18" y="376"/>
                  <a:pt x="18" y="376"/>
                </a:cubicBezTo>
                <a:cubicBezTo>
                  <a:pt x="53" y="369"/>
                  <a:pt x="53" y="369"/>
                  <a:pt x="53" y="369"/>
                </a:cubicBezTo>
                <a:cubicBezTo>
                  <a:pt x="80" y="362"/>
                  <a:pt x="80" y="362"/>
                  <a:pt x="80" y="362"/>
                </a:cubicBezTo>
                <a:cubicBezTo>
                  <a:pt x="91" y="379"/>
                  <a:pt x="101" y="395"/>
                  <a:pt x="116" y="410"/>
                </a:cubicBezTo>
                <a:cubicBezTo>
                  <a:pt x="98" y="433"/>
                  <a:pt x="98" y="433"/>
                  <a:pt x="98" y="433"/>
                </a:cubicBezTo>
                <a:cubicBezTo>
                  <a:pt x="83" y="465"/>
                  <a:pt x="83" y="465"/>
                  <a:pt x="83" y="465"/>
                </a:cubicBezTo>
                <a:cubicBezTo>
                  <a:pt x="128" y="498"/>
                  <a:pt x="128" y="498"/>
                  <a:pt x="128" y="498"/>
                </a:cubicBezTo>
                <a:cubicBezTo>
                  <a:pt x="154" y="474"/>
                  <a:pt x="154" y="474"/>
                  <a:pt x="154" y="474"/>
                </a:cubicBezTo>
                <a:cubicBezTo>
                  <a:pt x="171" y="450"/>
                  <a:pt x="171" y="450"/>
                  <a:pt x="171" y="450"/>
                </a:cubicBezTo>
                <a:cubicBezTo>
                  <a:pt x="189" y="459"/>
                  <a:pt x="208" y="465"/>
                  <a:pt x="228" y="468"/>
                </a:cubicBezTo>
                <a:cubicBezTo>
                  <a:pt x="228" y="498"/>
                  <a:pt x="228" y="498"/>
                  <a:pt x="228" y="498"/>
                </a:cubicBezTo>
                <a:cubicBezTo>
                  <a:pt x="234" y="533"/>
                  <a:pt x="234" y="533"/>
                  <a:pt x="234" y="533"/>
                </a:cubicBezTo>
                <a:cubicBezTo>
                  <a:pt x="290" y="533"/>
                  <a:pt x="290" y="533"/>
                  <a:pt x="290" y="533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6" y="468"/>
                  <a:pt x="296" y="468"/>
                  <a:pt x="296" y="468"/>
                </a:cubicBezTo>
                <a:cubicBezTo>
                  <a:pt x="317" y="465"/>
                  <a:pt x="335" y="459"/>
                  <a:pt x="354" y="450"/>
                </a:cubicBezTo>
                <a:cubicBezTo>
                  <a:pt x="370" y="474"/>
                  <a:pt x="370" y="474"/>
                  <a:pt x="370" y="474"/>
                </a:cubicBezTo>
                <a:cubicBezTo>
                  <a:pt x="396" y="498"/>
                  <a:pt x="396" y="498"/>
                  <a:pt x="396" y="498"/>
                </a:cubicBezTo>
                <a:cubicBezTo>
                  <a:pt x="441" y="465"/>
                  <a:pt x="441" y="465"/>
                  <a:pt x="441" y="465"/>
                </a:cubicBezTo>
                <a:cubicBezTo>
                  <a:pt x="426" y="433"/>
                  <a:pt x="426" y="433"/>
                  <a:pt x="426" y="433"/>
                </a:cubicBezTo>
                <a:cubicBezTo>
                  <a:pt x="410" y="410"/>
                  <a:pt x="410" y="410"/>
                  <a:pt x="410" y="410"/>
                </a:cubicBezTo>
                <a:cubicBezTo>
                  <a:pt x="423" y="395"/>
                  <a:pt x="435" y="379"/>
                  <a:pt x="444" y="362"/>
                </a:cubicBezTo>
                <a:cubicBezTo>
                  <a:pt x="472" y="369"/>
                  <a:pt x="472" y="369"/>
                  <a:pt x="472" y="369"/>
                </a:cubicBezTo>
                <a:cubicBezTo>
                  <a:pt x="506" y="376"/>
                  <a:pt x="506" y="376"/>
                  <a:pt x="506" y="376"/>
                </a:cubicBezTo>
                <a:cubicBezTo>
                  <a:pt x="524" y="321"/>
                  <a:pt x="524" y="321"/>
                  <a:pt x="524" y="321"/>
                </a:cubicBezTo>
                <a:cubicBezTo>
                  <a:pt x="493" y="304"/>
                  <a:pt x="493" y="304"/>
                  <a:pt x="493" y="304"/>
                </a:cubicBezTo>
                <a:lnTo>
                  <a:pt x="466" y="295"/>
                </a:lnTo>
                <a:close/>
                <a:moveTo>
                  <a:pt x="262" y="417"/>
                </a:moveTo>
                <a:cubicBezTo>
                  <a:pt x="179" y="417"/>
                  <a:pt x="112" y="350"/>
                  <a:pt x="112" y="267"/>
                </a:cubicBezTo>
                <a:cubicBezTo>
                  <a:pt x="112" y="183"/>
                  <a:pt x="179" y="116"/>
                  <a:pt x="262" y="116"/>
                </a:cubicBezTo>
                <a:cubicBezTo>
                  <a:pt x="345" y="116"/>
                  <a:pt x="412" y="183"/>
                  <a:pt x="412" y="267"/>
                </a:cubicBezTo>
                <a:cubicBezTo>
                  <a:pt x="412" y="350"/>
                  <a:pt x="345" y="417"/>
                  <a:pt x="262" y="41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48218" rIns="0" bIns="48218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xmlns="" id="{574141E0-BBCE-4BD4-B6F7-981C91A17EA9}"/>
              </a:ext>
            </a:extLst>
          </p:cNvPr>
          <p:cNvSpPr txBox="1"/>
          <p:nvPr/>
        </p:nvSpPr>
        <p:spPr>
          <a:xfrm>
            <a:off x="395536" y="3363838"/>
            <a:ext cx="627564" cy="616622"/>
          </a:xfrm>
          <a:prstGeom prst="rect">
            <a:avLst/>
          </a:prstGeom>
          <a:noFill/>
        </p:spPr>
        <p:txBody>
          <a:bodyPr wrap="none" lIns="96435" tIns="48218" rIns="96435" bIns="48218" rtlCol="0" anchor="ctr">
            <a:spAutoFit/>
          </a:bodyPr>
          <a:lstStyle/>
          <a:p>
            <a:pPr algn="ctr"/>
            <a:r>
              <a:rPr lang="zh-CN" altLang="en-US" sz="168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完善</a:t>
            </a:r>
            <a:endParaRPr lang="en-US" altLang="zh-CN" sz="1687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8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规则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xmlns="" id="{574141E0-BBCE-4BD4-B6F7-981C91A17EA9}"/>
              </a:ext>
            </a:extLst>
          </p:cNvPr>
          <p:cNvSpPr txBox="1"/>
          <p:nvPr/>
        </p:nvSpPr>
        <p:spPr>
          <a:xfrm>
            <a:off x="1403648" y="2715766"/>
            <a:ext cx="627564" cy="616622"/>
          </a:xfrm>
          <a:prstGeom prst="rect">
            <a:avLst/>
          </a:prstGeom>
          <a:noFill/>
        </p:spPr>
        <p:txBody>
          <a:bodyPr wrap="none" lIns="96435" tIns="48218" rIns="96435" bIns="48218" rtlCol="0" anchor="ctr">
            <a:spAutoFit/>
          </a:bodyPr>
          <a:lstStyle/>
          <a:p>
            <a:pPr algn="ctr"/>
            <a:r>
              <a:rPr lang="zh-CN" altLang="en-US" sz="168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升级</a:t>
            </a:r>
            <a:endParaRPr lang="en-US" altLang="zh-CN" sz="1687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87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923928" y="3795305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400" kern="1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不断</a:t>
            </a:r>
            <a:r>
              <a:rPr lang="zh-CN" altLang="en-US" sz="14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完善规则制度</a:t>
            </a:r>
            <a:r>
              <a:rPr lang="zh-CN" altLang="en-US" sz="1400" kern="1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，优化建设工程领域营商环境</a:t>
            </a:r>
            <a:endParaRPr lang="en-US" altLang="zh-CN" sz="1400" kern="1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923928" y="2545908"/>
            <a:ext cx="4608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sz="14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实现项目生命周期全流程电子化管理</a:t>
            </a:r>
            <a:endParaRPr lang="en-US" altLang="zh-CN" sz="1400" kern="1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0" marR="0" lvl="0" indent="406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sz="14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实现</a:t>
            </a:r>
            <a:r>
              <a:rPr lang="zh-CN" altLang="en-US" sz="1400" kern="1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与相关平台</a:t>
            </a:r>
            <a:r>
              <a:rPr lang="zh-CN" altLang="en-US" sz="14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互联互通</a:t>
            </a: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923928" y="1616602"/>
            <a:ext cx="48965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06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4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今年年中市政养护工程在平台上线</a:t>
            </a:r>
            <a:endParaRPr lang="en-US" altLang="zh-CN" sz="1400" kern="1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indent="406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1400" kern="1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扩大改革成果范围</a:t>
            </a:r>
            <a:r>
              <a:rPr lang="zh-CN" altLang="en-US" sz="1400" kern="1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，逐步在建设工程领域推广</a:t>
            </a:r>
            <a:endParaRPr lang="zh-CN" altLang="en-US" sz="1400" kern="1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3">
            <a:extLst>
              <a:ext uri="{FF2B5EF4-FFF2-40B4-BE49-F238E27FC236}">
                <a16:creationId xmlns:a16="http://schemas.microsoft.com/office/drawing/2014/main" xmlns="" id="{540D1B0A-EBD6-474A-9319-C3BC2EBFAD3C}"/>
              </a:ext>
            </a:extLst>
          </p:cNvPr>
          <p:cNvSpPr txBox="1"/>
          <p:nvPr/>
        </p:nvSpPr>
        <p:spPr>
          <a:xfrm>
            <a:off x="4283968" y="771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三个“持续”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7744" y="1488030"/>
            <a:ext cx="4774307" cy="557271"/>
            <a:chOff x="2123728" y="1923678"/>
            <a:chExt cx="4774307" cy="557271"/>
          </a:xfrm>
        </p:grpSpPr>
        <p:sp>
          <p:nvSpPr>
            <p:cNvPr id="3" name="圆角矩形 2"/>
            <p:cNvSpPr/>
            <p:nvPr/>
          </p:nvSpPr>
          <p:spPr>
            <a:xfrm>
              <a:off x="2123728" y="1923678"/>
              <a:ext cx="4608512" cy="50765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123728" y="1923678"/>
              <a:ext cx="711696" cy="507656"/>
            </a:xfrm>
            <a:prstGeom prst="round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35816" y="2087506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2411760" y="1999286"/>
              <a:ext cx="4486275" cy="390525"/>
            </a:xfrm>
            <a:prstGeom prst="roundRect">
              <a:avLst/>
            </a:prstGeom>
            <a:noFill/>
            <a:ln w="6350">
              <a:gradFill flip="none" rotWithShape="1">
                <a:gsLst>
                  <a:gs pos="14000">
                    <a:srgbClr val="FF0000"/>
                  </a:gs>
                  <a:gs pos="16000">
                    <a:srgbClr val="5C0000"/>
                  </a:gs>
                </a:gsLst>
                <a:lin ang="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90515" y="1957729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44099" y="1999286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招投标改革概述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67744" y="2208110"/>
            <a:ext cx="4608512" cy="546215"/>
            <a:chOff x="2123728" y="2643758"/>
            <a:chExt cx="4608512" cy="546215"/>
          </a:xfrm>
        </p:grpSpPr>
        <p:sp>
          <p:nvSpPr>
            <p:cNvPr id="10" name="圆角矩形 9"/>
            <p:cNvSpPr/>
            <p:nvPr/>
          </p:nvSpPr>
          <p:spPr>
            <a:xfrm>
              <a:off x="2123728" y="2643758"/>
              <a:ext cx="4608512" cy="507656"/>
            </a:xfrm>
            <a:prstGeom prst="round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123728" y="2643758"/>
              <a:ext cx="711696" cy="50765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735816" y="2807586"/>
              <a:ext cx="180000" cy="180000"/>
            </a:xfrm>
            <a:prstGeom prst="ellips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2190749" y="2702324"/>
              <a:ext cx="4486275" cy="390525"/>
            </a:xfrm>
            <a:prstGeom prst="roundRect">
              <a:avLst/>
            </a:prstGeom>
            <a:noFill/>
            <a:ln w="6350">
              <a:gradFill flip="none" rotWithShape="1">
                <a:gsLst>
                  <a:gs pos="90000">
                    <a:srgbClr val="5C0000"/>
                  </a:gs>
                  <a:gs pos="86000">
                    <a:srgbClr val="FF0000"/>
                  </a:gs>
                </a:gsLst>
                <a:lin ang="108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90515" y="2666753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87824" y="2719366"/>
              <a:ext cx="35958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招投标的环节及全过程电子化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67744" y="2928190"/>
            <a:ext cx="4608512" cy="551852"/>
            <a:chOff x="2123728" y="3363838"/>
            <a:chExt cx="4608512" cy="551852"/>
          </a:xfrm>
        </p:grpSpPr>
        <p:sp>
          <p:nvSpPr>
            <p:cNvPr id="17" name="圆角矩形 16"/>
            <p:cNvSpPr/>
            <p:nvPr/>
          </p:nvSpPr>
          <p:spPr>
            <a:xfrm>
              <a:off x="2123728" y="3363838"/>
              <a:ext cx="4608512" cy="50765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123728" y="3363838"/>
              <a:ext cx="711696" cy="507656"/>
            </a:xfrm>
            <a:prstGeom prst="round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729913" y="3522247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184846" y="3415940"/>
              <a:ext cx="4486275" cy="390525"/>
            </a:xfrm>
            <a:prstGeom prst="roundRect">
              <a:avLst/>
            </a:prstGeom>
            <a:noFill/>
            <a:ln w="6350">
              <a:gradFill flip="none" rotWithShape="1">
                <a:gsLst>
                  <a:gs pos="14000">
                    <a:srgbClr val="FF0000"/>
                  </a:gs>
                  <a:gs pos="16000">
                    <a:srgbClr val="5C0000"/>
                  </a:gs>
                </a:gsLst>
                <a:lin ang="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90515" y="3392470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02675" y="3438636"/>
              <a:ext cx="18774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改革亮点总结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568" y="129189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</a:p>
        </p:txBody>
      </p:sp>
      <p:sp>
        <p:nvSpPr>
          <p:cNvPr id="31" name="矩形 30"/>
          <p:cNvSpPr/>
          <p:nvPr/>
        </p:nvSpPr>
        <p:spPr>
          <a:xfrm>
            <a:off x="8172400" y="3507854"/>
            <a:ext cx="288032" cy="311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676456" y="3575776"/>
            <a:ext cx="288032" cy="118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92616" y="3844500"/>
            <a:ext cx="28803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267744" y="3651870"/>
            <a:ext cx="4608512" cy="546215"/>
            <a:chOff x="2123728" y="2643758"/>
            <a:chExt cx="4608512" cy="546215"/>
          </a:xfrm>
        </p:grpSpPr>
        <p:sp>
          <p:nvSpPr>
            <p:cNvPr id="39" name="圆角矩形 38"/>
            <p:cNvSpPr/>
            <p:nvPr/>
          </p:nvSpPr>
          <p:spPr>
            <a:xfrm>
              <a:off x="2123728" y="2643758"/>
              <a:ext cx="4608512" cy="507656"/>
            </a:xfrm>
            <a:prstGeom prst="round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123728" y="2643758"/>
              <a:ext cx="711696" cy="50765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735816" y="2807586"/>
              <a:ext cx="180000" cy="180000"/>
            </a:xfrm>
            <a:prstGeom prst="ellips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190749" y="2702324"/>
              <a:ext cx="4486275" cy="390525"/>
            </a:xfrm>
            <a:prstGeom prst="roundRect">
              <a:avLst/>
            </a:prstGeom>
            <a:noFill/>
            <a:ln w="6350">
              <a:gradFill flip="none" rotWithShape="1">
                <a:gsLst>
                  <a:gs pos="90000">
                    <a:srgbClr val="5C0000"/>
                  </a:gs>
                  <a:gs pos="86000">
                    <a:srgbClr val="FF0000"/>
                  </a:gs>
                </a:gsLst>
                <a:lin ang="10800000" scaled="1"/>
                <a:tileRect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90515" y="2666753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16847" y="2703628"/>
              <a:ext cx="2007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下一步工作安排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07704" y="1851670"/>
            <a:ext cx="1397054" cy="1325046"/>
          </a:xfrm>
          <a:prstGeom prst="ellipse">
            <a:avLst/>
          </a:prstGeom>
          <a:solidFill>
            <a:srgbClr val="C30D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标题 4"/>
          <p:cNvSpPr txBox="1"/>
          <p:nvPr/>
        </p:nvSpPr>
        <p:spPr>
          <a:xfrm>
            <a:off x="1980049" y="2139702"/>
            <a:ext cx="1295807" cy="80293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第一章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3346668" y="2711908"/>
            <a:ext cx="4432503" cy="4733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180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3888" y="2139702"/>
            <a:ext cx="3902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zh-CN" altLang="en-US" sz="4000" b="1" dirty="0" smtClean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招投标改革概述</a:t>
            </a:r>
            <a:endParaRPr lang="zh-CN" altLang="en-US" sz="4000" b="1" dirty="0">
              <a:solidFill>
                <a:srgbClr val="C30D23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1560" y="1203598"/>
            <a:ext cx="1991269" cy="865112"/>
            <a:chOff x="1145398" y="1471151"/>
            <a:chExt cx="2181733" cy="1301432"/>
          </a:xfrm>
        </p:grpSpPr>
        <p:sp>
          <p:nvSpPr>
            <p:cNvPr id="3" name="TextBox 52"/>
            <p:cNvSpPr txBox="1"/>
            <p:nvPr/>
          </p:nvSpPr>
          <p:spPr>
            <a:xfrm>
              <a:off x="1303189" y="1471151"/>
              <a:ext cx="1532485" cy="5093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全过程管理</a:t>
              </a:r>
              <a:endPara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4" name="TextBox 53"/>
            <p:cNvSpPr txBox="1"/>
            <p:nvPr/>
          </p:nvSpPr>
          <p:spPr>
            <a:xfrm>
              <a:off x="1145398" y="1904451"/>
              <a:ext cx="2181733" cy="8681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buFont typeface="Arial" panose="020B0604020202020204" pitchFamily="34" charset="0"/>
                <a:buNone/>
                <a:defRPr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50" dirty="0" smtClean="0">
                  <a:solidFill>
                    <a:schemeClr val="tx1"/>
                  </a:solidFill>
                  <a:cs typeface="+mn-ea"/>
                  <a:sym typeface="+mn-lt"/>
                </a:rPr>
                <a:t>从发布招标计划、招标公告到签订合同、费用支付等全过程线上管理</a:t>
              </a:r>
              <a:endParaRPr lang="zh-CN" altLang="en-US" sz="10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6300192" y="1203598"/>
            <a:ext cx="2425811" cy="937121"/>
            <a:chOff x="8953123" y="1397447"/>
            <a:chExt cx="2158736" cy="1409760"/>
          </a:xfrm>
        </p:grpSpPr>
        <p:sp>
          <p:nvSpPr>
            <p:cNvPr id="6" name="TextBox 54"/>
            <p:cNvSpPr txBox="1"/>
            <p:nvPr/>
          </p:nvSpPr>
          <p:spPr>
            <a:xfrm>
              <a:off x="9401684" y="1397447"/>
              <a:ext cx="1476663" cy="5093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全方位公开</a:t>
              </a:r>
              <a:endPara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7" name="TextBox 55"/>
            <p:cNvSpPr txBox="1"/>
            <p:nvPr/>
          </p:nvSpPr>
          <p:spPr>
            <a:xfrm>
              <a:off x="8953123" y="1939074"/>
              <a:ext cx="2158736" cy="86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投标人资格条件、评标办法、中标候选人及未中标原因、合同履约、投诉处理结果等全面公开。</a:t>
              </a:r>
            </a:p>
          </p:txBody>
        </p:sp>
      </p:grpSp>
      <p:grpSp>
        <p:nvGrpSpPr>
          <p:cNvPr id="8" name="组合 2"/>
          <p:cNvGrpSpPr/>
          <p:nvPr/>
        </p:nvGrpSpPr>
        <p:grpSpPr>
          <a:xfrm>
            <a:off x="755576" y="3219822"/>
            <a:ext cx="2052881" cy="733657"/>
            <a:chOff x="802272" y="4504253"/>
            <a:chExt cx="2583439" cy="1103676"/>
          </a:xfrm>
        </p:grpSpPr>
        <p:sp>
          <p:nvSpPr>
            <p:cNvPr id="9" name="TextBox 56"/>
            <p:cNvSpPr txBox="1"/>
            <p:nvPr/>
          </p:nvSpPr>
          <p:spPr>
            <a:xfrm>
              <a:off x="1255363" y="4504253"/>
              <a:ext cx="1597833" cy="509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600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全流程展示</a:t>
              </a:r>
              <a:endPara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10" name="TextBox 57"/>
            <p:cNvSpPr txBox="1"/>
            <p:nvPr/>
          </p:nvSpPr>
          <p:spPr>
            <a:xfrm>
              <a:off x="802272" y="4982875"/>
              <a:ext cx="2583439" cy="625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00000"/>
                </a:lnSpc>
                <a:buNone/>
                <a:defRPr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1050" dirty="0" smtClean="0">
                  <a:solidFill>
                    <a:schemeClr val="tx1"/>
                  </a:solidFill>
                  <a:cs typeface="+mn-ea"/>
                  <a:sym typeface="+mn-lt"/>
                </a:rPr>
                <a:t>每个环节完成后的结果均可以自主通过平台查询</a:t>
              </a:r>
            </a:p>
          </p:txBody>
        </p:sp>
      </p:grpSp>
      <p:grpSp>
        <p:nvGrpSpPr>
          <p:cNvPr id="14" name="组合 7"/>
          <p:cNvGrpSpPr/>
          <p:nvPr/>
        </p:nvGrpSpPr>
        <p:grpSpPr>
          <a:xfrm>
            <a:off x="2105175" y="1917884"/>
            <a:ext cx="4645556" cy="1433343"/>
            <a:chOff x="2808361" y="3001146"/>
            <a:chExt cx="6197301" cy="1911124"/>
          </a:xfrm>
        </p:grpSpPr>
        <p:sp>
          <p:nvSpPr>
            <p:cNvPr id="15" name="椭圆 14"/>
            <p:cNvSpPr/>
            <p:nvPr/>
          </p:nvSpPr>
          <p:spPr bwMode="auto">
            <a:xfrm>
              <a:off x="2808361" y="3001146"/>
              <a:ext cx="6197301" cy="1911124"/>
            </a:xfrm>
            <a:prstGeom prst="ellipse">
              <a:avLst/>
            </a:prstGeom>
            <a:noFill/>
            <a:ln w="9525" cap="flat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16" name="组合 6"/>
            <p:cNvGrpSpPr/>
            <p:nvPr/>
          </p:nvGrpSpPr>
          <p:grpSpPr>
            <a:xfrm>
              <a:off x="3889350" y="3320738"/>
              <a:ext cx="4025573" cy="1241890"/>
              <a:chOff x="3889350" y="3320738"/>
              <a:chExt cx="4025573" cy="1241890"/>
            </a:xfrm>
          </p:grpSpPr>
          <p:sp>
            <p:nvSpPr>
              <p:cNvPr id="17" name="Freeform 6"/>
              <p:cNvSpPr/>
              <p:nvPr/>
            </p:nvSpPr>
            <p:spPr bwMode="auto">
              <a:xfrm>
                <a:off x="3889350" y="3320738"/>
                <a:ext cx="4025573" cy="1241890"/>
              </a:xfrm>
              <a:custGeom>
                <a:avLst/>
                <a:gdLst>
                  <a:gd name="T0" fmla="*/ 541 w 3043"/>
                  <a:gd name="T1" fmla="*/ 166 h 935"/>
                  <a:gd name="T2" fmla="*/ 2502 w 3043"/>
                  <a:gd name="T3" fmla="*/ 166 h 935"/>
                  <a:gd name="T4" fmla="*/ 2502 w 3043"/>
                  <a:gd name="T5" fmla="*/ 769 h 935"/>
                  <a:gd name="T6" fmla="*/ 541 w 3043"/>
                  <a:gd name="T7" fmla="*/ 769 h 935"/>
                  <a:gd name="T8" fmla="*/ 541 w 3043"/>
                  <a:gd name="T9" fmla="*/ 166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3" h="935">
                    <a:moveTo>
                      <a:pt x="541" y="166"/>
                    </a:moveTo>
                    <a:cubicBezTo>
                      <a:pt x="1082" y="0"/>
                      <a:pt x="1960" y="0"/>
                      <a:pt x="2502" y="166"/>
                    </a:cubicBezTo>
                    <a:cubicBezTo>
                      <a:pt x="3043" y="333"/>
                      <a:pt x="3043" y="603"/>
                      <a:pt x="2502" y="769"/>
                    </a:cubicBezTo>
                    <a:cubicBezTo>
                      <a:pt x="1960" y="935"/>
                      <a:pt x="1082" y="935"/>
                      <a:pt x="541" y="769"/>
                    </a:cubicBezTo>
                    <a:cubicBezTo>
                      <a:pt x="0" y="603"/>
                      <a:pt x="0" y="333"/>
                      <a:pt x="541" y="166"/>
                    </a:cubicBez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  <a:alpha val="70000"/>
                </a:schemeClr>
              </a:solidFill>
              <a:ln w="1746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5082413" y="3698158"/>
                <a:ext cx="1668313" cy="514675"/>
              </a:xfrm>
              <a:custGeom>
                <a:avLst/>
                <a:gdLst>
                  <a:gd name="T0" fmla="*/ 541 w 3043"/>
                  <a:gd name="T1" fmla="*/ 166 h 935"/>
                  <a:gd name="T2" fmla="*/ 2502 w 3043"/>
                  <a:gd name="T3" fmla="*/ 166 h 935"/>
                  <a:gd name="T4" fmla="*/ 2502 w 3043"/>
                  <a:gd name="T5" fmla="*/ 769 h 935"/>
                  <a:gd name="T6" fmla="*/ 541 w 3043"/>
                  <a:gd name="T7" fmla="*/ 769 h 935"/>
                  <a:gd name="T8" fmla="*/ 541 w 3043"/>
                  <a:gd name="T9" fmla="*/ 166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3" h="935">
                    <a:moveTo>
                      <a:pt x="541" y="166"/>
                    </a:moveTo>
                    <a:cubicBezTo>
                      <a:pt x="1082" y="0"/>
                      <a:pt x="1960" y="0"/>
                      <a:pt x="2502" y="166"/>
                    </a:cubicBezTo>
                    <a:cubicBezTo>
                      <a:pt x="3043" y="333"/>
                      <a:pt x="3043" y="603"/>
                      <a:pt x="2502" y="769"/>
                    </a:cubicBezTo>
                    <a:cubicBezTo>
                      <a:pt x="1960" y="935"/>
                      <a:pt x="1082" y="935"/>
                      <a:pt x="541" y="769"/>
                    </a:cubicBezTo>
                    <a:cubicBezTo>
                      <a:pt x="0" y="603"/>
                      <a:pt x="0" y="333"/>
                      <a:pt x="541" y="166"/>
                    </a:cubicBezTo>
                    <a:close/>
                  </a:path>
                </a:pathLst>
              </a:custGeom>
              <a:solidFill>
                <a:srgbClr val="999999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H="1">
                <a:off x="4036673" y="4167610"/>
                <a:ext cx="1194394" cy="367785"/>
              </a:xfrm>
              <a:prstGeom prst="line">
                <a:avLst/>
              </a:prstGeom>
              <a:noFill/>
              <a:ln w="9525" cap="flat">
                <a:solidFill>
                  <a:schemeClr val="bg2">
                    <a:lumMod val="50000"/>
                  </a:schemeClr>
                </a:solidFill>
                <a:prstDash val="dash"/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flipH="1">
                <a:off x="6627561" y="3381058"/>
                <a:ext cx="1150696" cy="355040"/>
              </a:xfrm>
              <a:prstGeom prst="line">
                <a:avLst/>
              </a:prstGeom>
              <a:noFill/>
              <a:ln w="9525" cap="flat">
                <a:solidFill>
                  <a:schemeClr val="bg2">
                    <a:lumMod val="50000"/>
                  </a:schemeClr>
                </a:solidFill>
                <a:prstDash val="dash"/>
                <a:miter lim="800000"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 flipH="1" flipV="1">
                <a:off x="4036673" y="3381058"/>
                <a:ext cx="1194394" cy="369606"/>
              </a:xfrm>
              <a:prstGeom prst="line">
                <a:avLst/>
              </a:prstGeom>
              <a:noFill/>
              <a:ln w="9525" cap="flat">
                <a:solidFill>
                  <a:schemeClr val="bg2">
                    <a:lumMod val="50000"/>
                  </a:schemeClr>
                </a:solidFill>
                <a:prstDash val="dash"/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H="1" flipV="1">
                <a:off x="6627561" y="4180356"/>
                <a:ext cx="1150696" cy="355040"/>
              </a:xfrm>
              <a:prstGeom prst="line">
                <a:avLst/>
              </a:prstGeom>
              <a:noFill/>
              <a:ln w="9525" cap="flat">
                <a:solidFill>
                  <a:schemeClr val="bg2">
                    <a:lumMod val="50000"/>
                  </a:schemeClr>
                </a:solidFill>
                <a:prstDash val="dash"/>
                <a:miter lim="800000"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8"/>
          <p:cNvGrpSpPr/>
          <p:nvPr/>
        </p:nvGrpSpPr>
        <p:grpSpPr>
          <a:xfrm>
            <a:off x="2492280" y="1441246"/>
            <a:ext cx="611445" cy="782057"/>
            <a:chOff x="3324771" y="2365628"/>
            <a:chExt cx="815684" cy="1042742"/>
          </a:xfrm>
        </p:grpSpPr>
        <p:sp>
          <p:nvSpPr>
            <p:cNvPr id="24" name="Freeform 7"/>
            <p:cNvSpPr/>
            <p:nvPr/>
          </p:nvSpPr>
          <p:spPr bwMode="auto">
            <a:xfrm>
              <a:off x="3324771" y="3157110"/>
              <a:ext cx="815684" cy="251260"/>
            </a:xfrm>
            <a:custGeom>
              <a:avLst/>
              <a:gdLst>
                <a:gd name="T0" fmla="*/ 232 w 1301"/>
                <a:gd name="T1" fmla="*/ 71 h 400"/>
                <a:gd name="T2" fmla="*/ 1070 w 1301"/>
                <a:gd name="T3" fmla="*/ 71 h 400"/>
                <a:gd name="T4" fmla="*/ 1070 w 1301"/>
                <a:gd name="T5" fmla="*/ 329 h 400"/>
                <a:gd name="T6" fmla="*/ 232 w 1301"/>
                <a:gd name="T7" fmla="*/ 329 h 400"/>
                <a:gd name="T8" fmla="*/ 232 w 1301"/>
                <a:gd name="T9" fmla="*/ 7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400">
                  <a:moveTo>
                    <a:pt x="232" y="71"/>
                  </a:moveTo>
                  <a:cubicBezTo>
                    <a:pt x="463" y="0"/>
                    <a:pt x="838" y="0"/>
                    <a:pt x="1070" y="71"/>
                  </a:cubicBezTo>
                  <a:cubicBezTo>
                    <a:pt x="1301" y="142"/>
                    <a:pt x="1301" y="258"/>
                    <a:pt x="1070" y="329"/>
                  </a:cubicBezTo>
                  <a:cubicBezTo>
                    <a:pt x="838" y="400"/>
                    <a:pt x="463" y="400"/>
                    <a:pt x="232" y="329"/>
                  </a:cubicBezTo>
                  <a:cubicBezTo>
                    <a:pt x="0" y="258"/>
                    <a:pt x="0" y="142"/>
                    <a:pt x="232" y="7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25" name="组合 46"/>
            <p:cNvGrpSpPr/>
            <p:nvPr/>
          </p:nvGrpSpPr>
          <p:grpSpPr>
            <a:xfrm>
              <a:off x="3495481" y="2365628"/>
              <a:ext cx="546806" cy="902894"/>
              <a:chOff x="8066088" y="2327276"/>
              <a:chExt cx="719137" cy="1187450"/>
            </a:xfrm>
            <a:solidFill>
              <a:schemeClr val="tx2"/>
            </a:solidFill>
          </p:grpSpPr>
          <p:sp>
            <p:nvSpPr>
              <p:cNvPr id="26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rgbClr val="433D3C"/>
              </a:solidFill>
              <a:ln w="1905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9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8260328" y="2431982"/>
                <a:ext cx="520857" cy="5666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zh-CN" sz="1500" dirty="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1</a:t>
                </a:r>
                <a:endParaRPr lang="zh-CN" altLang="en-US" sz="15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12"/>
          <p:cNvGrpSpPr/>
          <p:nvPr/>
        </p:nvGrpSpPr>
        <p:grpSpPr>
          <a:xfrm>
            <a:off x="4392504" y="1522190"/>
            <a:ext cx="934393" cy="1111456"/>
            <a:chOff x="5859722" y="2473554"/>
            <a:chExt cx="1246506" cy="1481941"/>
          </a:xfrm>
        </p:grpSpPr>
        <p:grpSp>
          <p:nvGrpSpPr>
            <p:cNvPr id="29" name="组合 43"/>
            <p:cNvGrpSpPr/>
            <p:nvPr/>
          </p:nvGrpSpPr>
          <p:grpSpPr>
            <a:xfrm>
              <a:off x="5859722" y="2473554"/>
              <a:ext cx="1246506" cy="1481941"/>
              <a:chOff x="6205538" y="2856647"/>
              <a:chExt cx="1156365" cy="1374775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Freeform 19"/>
              <p:cNvSpPr/>
              <p:nvPr/>
            </p:nvSpPr>
            <p:spPr bwMode="auto">
              <a:xfrm>
                <a:off x="6280149" y="2856647"/>
                <a:ext cx="1081754" cy="743828"/>
              </a:xfrm>
              <a:custGeom>
                <a:avLst/>
                <a:gdLst>
                  <a:gd name="T0" fmla="*/ 976 w 976"/>
                  <a:gd name="T1" fmla="*/ 0 h 667"/>
                  <a:gd name="T2" fmla="*/ 0 w 976"/>
                  <a:gd name="T3" fmla="*/ 0 h 667"/>
                  <a:gd name="T4" fmla="*/ 0 w 976"/>
                  <a:gd name="T5" fmla="*/ 667 h 667"/>
                  <a:gd name="T6" fmla="*/ 976 w 976"/>
                  <a:gd name="T7" fmla="*/ 667 h 667"/>
                  <a:gd name="T8" fmla="*/ 666 w 976"/>
                  <a:gd name="T9" fmla="*/ 334 h 667"/>
                  <a:gd name="T10" fmla="*/ 976 w 976"/>
                  <a:gd name="T11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6" h="667">
                    <a:moveTo>
                      <a:pt x="976" y="0"/>
                    </a:moveTo>
                    <a:lnTo>
                      <a:pt x="0" y="0"/>
                    </a:lnTo>
                    <a:lnTo>
                      <a:pt x="0" y="667"/>
                    </a:lnTo>
                    <a:lnTo>
                      <a:pt x="976" y="667"/>
                    </a:lnTo>
                    <a:lnTo>
                      <a:pt x="666" y="334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Rectangle 20"/>
              <p:cNvSpPr>
                <a:spLocks noChangeArrowheads="1"/>
              </p:cNvSpPr>
              <p:nvPr/>
            </p:nvSpPr>
            <p:spPr bwMode="auto">
              <a:xfrm>
                <a:off x="6205538" y="2856647"/>
                <a:ext cx="53975" cy="1374775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6034940" y="2537006"/>
              <a:ext cx="68498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四个目标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766509" y="1441246"/>
            <a:ext cx="611445" cy="782057"/>
            <a:chOff x="7692684" y="2365628"/>
            <a:chExt cx="815684" cy="1042742"/>
          </a:xfrm>
        </p:grpSpPr>
        <p:sp>
          <p:nvSpPr>
            <p:cNvPr id="34" name="Freeform 10"/>
            <p:cNvSpPr/>
            <p:nvPr/>
          </p:nvSpPr>
          <p:spPr bwMode="auto">
            <a:xfrm>
              <a:off x="7692684" y="3157110"/>
              <a:ext cx="815684" cy="251260"/>
            </a:xfrm>
            <a:custGeom>
              <a:avLst/>
              <a:gdLst>
                <a:gd name="T0" fmla="*/ 232 w 1302"/>
                <a:gd name="T1" fmla="*/ 71 h 400"/>
                <a:gd name="T2" fmla="*/ 1070 w 1302"/>
                <a:gd name="T3" fmla="*/ 71 h 400"/>
                <a:gd name="T4" fmla="*/ 1070 w 1302"/>
                <a:gd name="T5" fmla="*/ 329 h 400"/>
                <a:gd name="T6" fmla="*/ 232 w 1302"/>
                <a:gd name="T7" fmla="*/ 329 h 400"/>
                <a:gd name="T8" fmla="*/ 232 w 1302"/>
                <a:gd name="T9" fmla="*/ 7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400">
                  <a:moveTo>
                    <a:pt x="232" y="71"/>
                  </a:moveTo>
                  <a:cubicBezTo>
                    <a:pt x="463" y="0"/>
                    <a:pt x="839" y="0"/>
                    <a:pt x="1070" y="71"/>
                  </a:cubicBezTo>
                  <a:cubicBezTo>
                    <a:pt x="1302" y="142"/>
                    <a:pt x="1302" y="258"/>
                    <a:pt x="1070" y="329"/>
                  </a:cubicBezTo>
                  <a:cubicBezTo>
                    <a:pt x="839" y="400"/>
                    <a:pt x="463" y="400"/>
                    <a:pt x="232" y="329"/>
                  </a:cubicBezTo>
                  <a:cubicBezTo>
                    <a:pt x="0" y="258"/>
                    <a:pt x="0" y="142"/>
                    <a:pt x="232" y="7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50"/>
            <p:cNvGrpSpPr/>
            <p:nvPr/>
          </p:nvGrpSpPr>
          <p:grpSpPr>
            <a:xfrm>
              <a:off x="7839979" y="2365628"/>
              <a:ext cx="546806" cy="902894"/>
              <a:chOff x="8066088" y="2327276"/>
              <a:chExt cx="719137" cy="1187450"/>
            </a:xfrm>
          </p:grpSpPr>
          <p:sp>
            <p:nvSpPr>
              <p:cNvPr id="36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rgbClr val="433D3C"/>
              </a:solidFill>
              <a:ln w="1905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9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225872" y="2431982"/>
                <a:ext cx="520857" cy="566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500" dirty="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2</a:t>
                </a:r>
                <a:endParaRPr lang="zh-CN" altLang="en-US" sz="15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9"/>
          <p:cNvGrpSpPr/>
          <p:nvPr/>
        </p:nvGrpSpPr>
        <p:grpSpPr>
          <a:xfrm>
            <a:off x="2492280" y="2435436"/>
            <a:ext cx="611445" cy="797002"/>
            <a:chOff x="3324771" y="3691214"/>
            <a:chExt cx="815684" cy="1062669"/>
          </a:xfrm>
        </p:grpSpPr>
        <p:sp>
          <p:nvSpPr>
            <p:cNvPr id="39" name="Freeform 8"/>
            <p:cNvSpPr/>
            <p:nvPr/>
          </p:nvSpPr>
          <p:spPr bwMode="auto">
            <a:xfrm>
              <a:off x="3324771" y="4504444"/>
              <a:ext cx="815684" cy="249439"/>
            </a:xfrm>
            <a:custGeom>
              <a:avLst/>
              <a:gdLst>
                <a:gd name="T0" fmla="*/ 232 w 1301"/>
                <a:gd name="T1" fmla="*/ 71 h 399"/>
                <a:gd name="T2" fmla="*/ 1070 w 1301"/>
                <a:gd name="T3" fmla="*/ 71 h 399"/>
                <a:gd name="T4" fmla="*/ 1070 w 1301"/>
                <a:gd name="T5" fmla="*/ 328 h 399"/>
                <a:gd name="T6" fmla="*/ 232 w 1301"/>
                <a:gd name="T7" fmla="*/ 328 h 399"/>
                <a:gd name="T8" fmla="*/ 232 w 1301"/>
                <a:gd name="T9" fmla="*/ 7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399">
                  <a:moveTo>
                    <a:pt x="232" y="71"/>
                  </a:moveTo>
                  <a:cubicBezTo>
                    <a:pt x="463" y="0"/>
                    <a:pt x="838" y="0"/>
                    <a:pt x="1070" y="71"/>
                  </a:cubicBezTo>
                  <a:cubicBezTo>
                    <a:pt x="1301" y="142"/>
                    <a:pt x="1301" y="257"/>
                    <a:pt x="1070" y="328"/>
                  </a:cubicBezTo>
                  <a:cubicBezTo>
                    <a:pt x="838" y="399"/>
                    <a:pt x="463" y="399"/>
                    <a:pt x="232" y="328"/>
                  </a:cubicBezTo>
                  <a:cubicBezTo>
                    <a:pt x="0" y="257"/>
                    <a:pt x="0" y="142"/>
                    <a:pt x="232" y="7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40" name="组合 53"/>
            <p:cNvGrpSpPr/>
            <p:nvPr/>
          </p:nvGrpSpPr>
          <p:grpSpPr>
            <a:xfrm>
              <a:off x="3495481" y="3691214"/>
              <a:ext cx="546806" cy="902894"/>
              <a:chOff x="8066088" y="2327276"/>
              <a:chExt cx="719137" cy="1187450"/>
            </a:xfrm>
          </p:grpSpPr>
          <p:sp>
            <p:nvSpPr>
              <p:cNvPr id="41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rgbClr val="433D3C"/>
              </a:solidFill>
              <a:ln w="1905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9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8203780" y="2431982"/>
                <a:ext cx="520857" cy="566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500" dirty="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3</a:t>
                </a:r>
                <a:endParaRPr lang="zh-CN" altLang="en-US" sz="15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10"/>
          <p:cNvGrpSpPr/>
          <p:nvPr/>
        </p:nvGrpSpPr>
        <p:grpSpPr>
          <a:xfrm>
            <a:off x="5766509" y="2435436"/>
            <a:ext cx="611445" cy="797002"/>
            <a:chOff x="7692684" y="3691214"/>
            <a:chExt cx="815684" cy="1062669"/>
          </a:xfrm>
        </p:grpSpPr>
        <p:sp>
          <p:nvSpPr>
            <p:cNvPr id="44" name="Freeform 9"/>
            <p:cNvSpPr/>
            <p:nvPr/>
          </p:nvSpPr>
          <p:spPr bwMode="auto">
            <a:xfrm>
              <a:off x="7692684" y="4504444"/>
              <a:ext cx="815684" cy="249439"/>
            </a:xfrm>
            <a:custGeom>
              <a:avLst/>
              <a:gdLst>
                <a:gd name="T0" fmla="*/ 232 w 1302"/>
                <a:gd name="T1" fmla="*/ 71 h 399"/>
                <a:gd name="T2" fmla="*/ 1070 w 1302"/>
                <a:gd name="T3" fmla="*/ 71 h 399"/>
                <a:gd name="T4" fmla="*/ 1070 w 1302"/>
                <a:gd name="T5" fmla="*/ 328 h 399"/>
                <a:gd name="T6" fmla="*/ 232 w 1302"/>
                <a:gd name="T7" fmla="*/ 328 h 399"/>
                <a:gd name="T8" fmla="*/ 232 w 1302"/>
                <a:gd name="T9" fmla="*/ 7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399">
                  <a:moveTo>
                    <a:pt x="232" y="71"/>
                  </a:moveTo>
                  <a:cubicBezTo>
                    <a:pt x="463" y="0"/>
                    <a:pt x="839" y="0"/>
                    <a:pt x="1070" y="71"/>
                  </a:cubicBezTo>
                  <a:cubicBezTo>
                    <a:pt x="1302" y="142"/>
                    <a:pt x="1302" y="257"/>
                    <a:pt x="1070" y="328"/>
                  </a:cubicBezTo>
                  <a:cubicBezTo>
                    <a:pt x="839" y="399"/>
                    <a:pt x="463" y="399"/>
                    <a:pt x="232" y="328"/>
                  </a:cubicBezTo>
                  <a:cubicBezTo>
                    <a:pt x="0" y="257"/>
                    <a:pt x="0" y="142"/>
                    <a:pt x="232" y="7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grpSp>
          <p:nvGrpSpPr>
            <p:cNvPr id="45" name="组合 56"/>
            <p:cNvGrpSpPr/>
            <p:nvPr/>
          </p:nvGrpSpPr>
          <p:grpSpPr>
            <a:xfrm>
              <a:off x="7839979" y="3691214"/>
              <a:ext cx="546806" cy="902894"/>
              <a:chOff x="8066088" y="2327276"/>
              <a:chExt cx="719137" cy="1187450"/>
            </a:xfrm>
          </p:grpSpPr>
          <p:sp>
            <p:nvSpPr>
              <p:cNvPr id="46" name="Freeform 23"/>
              <p:cNvSpPr/>
              <p:nvPr/>
            </p:nvSpPr>
            <p:spPr bwMode="auto">
              <a:xfrm>
                <a:off x="8066088" y="2327276"/>
                <a:ext cx="719137" cy="1187450"/>
              </a:xfrm>
              <a:custGeom>
                <a:avLst/>
                <a:gdLst>
                  <a:gd name="T0" fmla="*/ 420 w 840"/>
                  <a:gd name="T1" fmla="*/ 0 h 1380"/>
                  <a:gd name="T2" fmla="*/ 840 w 840"/>
                  <a:gd name="T3" fmla="*/ 420 h 1380"/>
                  <a:gd name="T4" fmla="*/ 717 w 840"/>
                  <a:gd name="T5" fmla="*/ 802 h 1380"/>
                  <a:gd name="T6" fmla="*/ 420 w 840"/>
                  <a:gd name="T7" fmla="*/ 1380 h 1380"/>
                  <a:gd name="T8" fmla="*/ 122 w 840"/>
                  <a:gd name="T9" fmla="*/ 800 h 1380"/>
                  <a:gd name="T10" fmla="*/ 0 w 840"/>
                  <a:gd name="T11" fmla="*/ 420 h 1380"/>
                  <a:gd name="T12" fmla="*/ 420 w 840"/>
                  <a:gd name="T13" fmla="*/ 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1380">
                    <a:moveTo>
                      <a:pt x="420" y="0"/>
                    </a:moveTo>
                    <a:cubicBezTo>
                      <a:pt x="652" y="0"/>
                      <a:pt x="840" y="188"/>
                      <a:pt x="840" y="420"/>
                    </a:cubicBezTo>
                    <a:cubicBezTo>
                      <a:pt x="840" y="536"/>
                      <a:pt x="779" y="686"/>
                      <a:pt x="717" y="802"/>
                    </a:cubicBezTo>
                    <a:lnTo>
                      <a:pt x="420" y="1380"/>
                    </a:lnTo>
                    <a:lnTo>
                      <a:pt x="122" y="800"/>
                    </a:lnTo>
                    <a:cubicBezTo>
                      <a:pt x="74" y="708"/>
                      <a:pt x="9" y="531"/>
                      <a:pt x="0" y="420"/>
                    </a:cubicBezTo>
                    <a:cubicBezTo>
                      <a:pt x="0" y="188"/>
                      <a:pt x="188" y="0"/>
                      <a:pt x="420" y="0"/>
                    </a:cubicBezTo>
                    <a:close/>
                  </a:path>
                </a:pathLst>
              </a:custGeom>
              <a:solidFill>
                <a:srgbClr val="433D3C"/>
              </a:solidFill>
              <a:ln w="1905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9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8203399" y="2431982"/>
                <a:ext cx="520857" cy="566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500" dirty="0">
                    <a:solidFill>
                      <a:schemeClr val="bg2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4</a:t>
                </a:r>
                <a:endParaRPr lang="zh-CN" altLang="en-US" sz="15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9" name="直接连接符 48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" name="图片 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00192" y="3147814"/>
            <a:ext cx="2256302" cy="865113"/>
            <a:chOff x="9137125" y="4668339"/>
            <a:chExt cx="2470187" cy="1301432"/>
          </a:xfrm>
        </p:grpSpPr>
        <p:sp>
          <p:nvSpPr>
            <p:cNvPr id="12" name="TextBox 61"/>
            <p:cNvSpPr txBox="1"/>
            <p:nvPr/>
          </p:nvSpPr>
          <p:spPr>
            <a:xfrm>
              <a:off x="9688962" y="4668339"/>
              <a:ext cx="1459480" cy="509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全覆盖服务</a:t>
              </a:r>
              <a:endParaRPr lang="en-US" altLang="zh-CN" sz="1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13" name="TextBox 62"/>
            <p:cNvSpPr txBox="1"/>
            <p:nvPr/>
          </p:nvSpPr>
          <p:spPr>
            <a:xfrm>
              <a:off x="9137125" y="5101640"/>
              <a:ext cx="2470187" cy="868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50" dirty="0" smtClean="0">
                  <a:solidFill>
                    <a:schemeClr val="tx1"/>
                  </a:solidFill>
                  <a:cs typeface="+mn-ea"/>
                  <a:sym typeface="+mn-lt"/>
                </a:rPr>
                <a:t>政策制度、示范文本、办事操作指南、管理部门联系方式以及在线问题咨询等服务全面涵盖。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880120" y="4299942"/>
            <a:ext cx="572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kern="1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推行本市公路养护工程招投标改革，</a:t>
            </a:r>
            <a:endParaRPr lang="en-US" altLang="zh-CN" sz="1600" kern="1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r>
              <a:rPr lang="zh-CN" altLang="en-US" sz="1600" kern="1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营造超一流的建设工程招投标营商环境，更好地服务市场主体</a:t>
            </a:r>
            <a:endParaRPr lang="zh-CN" altLang="en-US" sz="1600" kern="1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sp>
        <p:nvSpPr>
          <p:cNvPr id="52" name="TextBox 3"/>
          <p:cNvSpPr txBox="1"/>
          <p:nvPr/>
        </p:nvSpPr>
        <p:spPr>
          <a:xfrm>
            <a:off x="683568" y="123478"/>
            <a:ext cx="427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公路养护工程招投标  改革总体目标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43558"/>
            <a:ext cx="5762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5613" t="5776" r="7380" b="5665"/>
          <a:stretch>
            <a:fillRect/>
          </a:stretch>
        </p:blipFill>
        <p:spPr bwMode="auto">
          <a:xfrm>
            <a:off x="6516216" y="1059582"/>
            <a:ext cx="1067597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683568" y="123478"/>
            <a:ext cx="427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1.2 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公路养护工程招投标  改革成果概述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23878"/>
            <a:ext cx="1939193" cy="1201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7596336" y="1059582"/>
            <a:ext cx="1083901" cy="1584176"/>
            <a:chOff x="2896867" y="836712"/>
            <a:chExt cx="3448804" cy="489654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9477" t="5237" r="7094" b="10211"/>
            <a:stretch>
              <a:fillRect/>
            </a:stretch>
          </p:blipFill>
          <p:spPr bwMode="auto">
            <a:xfrm>
              <a:off x="2896867" y="836712"/>
              <a:ext cx="3448804" cy="4896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960536" y="956139"/>
              <a:ext cx="1485266" cy="808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latin typeface="微软雅黑" pitchFamily="34" charset="-122"/>
                  <a:ea typeface="微软雅黑" pitchFamily="34" charset="-122"/>
                </a:rPr>
                <a:t>附件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859782"/>
            <a:ext cx="1080120" cy="157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84355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制度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科技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07704" y="1851670"/>
            <a:ext cx="1397054" cy="1325046"/>
          </a:xfrm>
          <a:prstGeom prst="ellipse">
            <a:avLst/>
          </a:prstGeom>
          <a:solidFill>
            <a:srgbClr val="C30D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标题 4"/>
          <p:cNvSpPr txBox="1"/>
          <p:nvPr/>
        </p:nvSpPr>
        <p:spPr>
          <a:xfrm>
            <a:off x="1980049" y="2139702"/>
            <a:ext cx="1295807" cy="80293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第二章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3346668" y="2711908"/>
            <a:ext cx="4432503" cy="4733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CN" sz="1800" b="1" dirty="0">
              <a:solidFill>
                <a:srgbClr val="B28A35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2728" y="1928808"/>
            <a:ext cx="5466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 </a:t>
            </a:r>
            <a:r>
              <a:rPr lang="zh-CN" altLang="en-US" sz="4000" b="1" dirty="0" smtClean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招投标的环节及全过程</a:t>
            </a:r>
            <a:endParaRPr lang="en-US" altLang="zh-CN" sz="4000" b="1" dirty="0" smtClean="0">
              <a:solidFill>
                <a:srgbClr val="C30D23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/>
            <a:r>
              <a:rPr lang="zh-CN" altLang="en-US" sz="4000" b="1" dirty="0" smtClean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电子化</a:t>
            </a:r>
            <a:endParaRPr lang="zh-CN" altLang="en-US" sz="4000" b="1" dirty="0">
              <a:solidFill>
                <a:srgbClr val="C30D23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3"/>
          <p:cNvSpPr txBox="1"/>
          <p:nvPr/>
        </p:nvSpPr>
        <p:spPr>
          <a:xfrm>
            <a:off x="683568" y="123478"/>
            <a:ext cx="3861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公路养护工程招投标  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大环节</a:t>
            </a:r>
          </a:p>
          <a:p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MH_Other_2"/>
          <p:cNvCxnSpPr/>
          <p:nvPr>
            <p:custDataLst>
              <p:tags r:id="rId1"/>
            </p:custDataLst>
          </p:nvPr>
        </p:nvCxnSpPr>
        <p:spPr>
          <a:xfrm>
            <a:off x="5076056" y="3147814"/>
            <a:ext cx="0" cy="117065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3"/>
          <p:cNvCxnSpPr/>
          <p:nvPr>
            <p:custDataLst>
              <p:tags r:id="rId2"/>
            </p:custDataLst>
          </p:nvPr>
        </p:nvCxnSpPr>
        <p:spPr>
          <a:xfrm>
            <a:off x="5652120" y="1059582"/>
            <a:ext cx="0" cy="117065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4"/>
          <p:cNvCxnSpPr/>
          <p:nvPr>
            <p:custDataLst>
              <p:tags r:id="rId3"/>
            </p:custDataLst>
          </p:nvPr>
        </p:nvCxnSpPr>
        <p:spPr>
          <a:xfrm>
            <a:off x="7452320" y="1040319"/>
            <a:ext cx="0" cy="117065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5"/>
          <p:cNvCxnSpPr/>
          <p:nvPr>
            <p:custDataLst>
              <p:tags r:id="rId4"/>
            </p:custDataLst>
          </p:nvPr>
        </p:nvCxnSpPr>
        <p:spPr>
          <a:xfrm>
            <a:off x="2627781" y="1059582"/>
            <a:ext cx="0" cy="117065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_6"/>
          <p:cNvSpPr/>
          <p:nvPr>
            <p:custDataLst>
              <p:tags r:id="rId5"/>
            </p:custDataLst>
          </p:nvPr>
        </p:nvSpPr>
        <p:spPr>
          <a:xfrm rot="5400000">
            <a:off x="3383865" y="-1424694"/>
            <a:ext cx="3024338" cy="7560843"/>
          </a:xfrm>
          <a:prstGeom prst="uturnArrow">
            <a:avLst>
              <a:gd name="adj1" fmla="val 11580"/>
              <a:gd name="adj2" fmla="val 22107"/>
              <a:gd name="adj3" fmla="val 15656"/>
              <a:gd name="adj4" fmla="val 43750"/>
              <a:gd name="adj5" fmla="val 7252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MH_Other_7"/>
          <p:cNvSpPr/>
          <p:nvPr>
            <p:custDataLst>
              <p:tags r:id="rId6"/>
            </p:custDataLst>
          </p:nvPr>
        </p:nvSpPr>
        <p:spPr>
          <a:xfrm>
            <a:off x="2661837" y="958430"/>
            <a:ext cx="179388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MH_Other_8"/>
          <p:cNvSpPr/>
          <p:nvPr>
            <p:custDataLst>
              <p:tags r:id="rId7"/>
            </p:custDataLst>
          </p:nvPr>
        </p:nvSpPr>
        <p:spPr bwMode="auto">
          <a:xfrm rot="1267204">
            <a:off x="2680887" y="977480"/>
            <a:ext cx="141288" cy="141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MH_Other_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47226" y="912391"/>
            <a:ext cx="14525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MH_Other_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83965" y="912391"/>
            <a:ext cx="14525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MH_Other_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68587" y="897210"/>
            <a:ext cx="14557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MH_Other_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35893" y="3003798"/>
            <a:ext cx="14557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MH_Other_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28181" y="3003798"/>
            <a:ext cx="1452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MH_Other_14"/>
          <p:cNvSpPr/>
          <p:nvPr>
            <p:custDataLst>
              <p:tags r:id="rId13"/>
            </p:custDataLst>
          </p:nvPr>
        </p:nvSpPr>
        <p:spPr>
          <a:xfrm>
            <a:off x="5688753" y="958430"/>
            <a:ext cx="179388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MH_Other_15"/>
          <p:cNvSpPr/>
          <p:nvPr>
            <p:custDataLst>
              <p:tags r:id="rId14"/>
            </p:custDataLst>
          </p:nvPr>
        </p:nvSpPr>
        <p:spPr bwMode="auto">
          <a:xfrm rot="1267204">
            <a:off x="5706143" y="977480"/>
            <a:ext cx="141288" cy="141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MH_Other_16"/>
          <p:cNvSpPr/>
          <p:nvPr>
            <p:custDataLst>
              <p:tags r:id="rId15"/>
            </p:custDataLst>
          </p:nvPr>
        </p:nvSpPr>
        <p:spPr>
          <a:xfrm>
            <a:off x="7470003" y="958430"/>
            <a:ext cx="179388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MH_Other_17"/>
          <p:cNvSpPr/>
          <p:nvPr>
            <p:custDataLst>
              <p:tags r:id="rId16"/>
            </p:custDataLst>
          </p:nvPr>
        </p:nvSpPr>
        <p:spPr bwMode="auto">
          <a:xfrm rot="1267204">
            <a:off x="7506343" y="969593"/>
            <a:ext cx="141288" cy="141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MH_Other_18"/>
          <p:cNvSpPr/>
          <p:nvPr>
            <p:custDataLst>
              <p:tags r:id="rId17"/>
            </p:custDataLst>
          </p:nvPr>
        </p:nvSpPr>
        <p:spPr>
          <a:xfrm>
            <a:off x="7668341" y="3003798"/>
            <a:ext cx="177800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MH_Other_19"/>
          <p:cNvSpPr/>
          <p:nvPr>
            <p:custDataLst>
              <p:tags r:id="rId18"/>
            </p:custDataLst>
          </p:nvPr>
        </p:nvSpPr>
        <p:spPr bwMode="auto">
          <a:xfrm rot="1267204">
            <a:off x="7689104" y="3024222"/>
            <a:ext cx="139700" cy="141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MH_Other_20"/>
          <p:cNvSpPr/>
          <p:nvPr>
            <p:custDataLst>
              <p:tags r:id="rId19"/>
            </p:custDataLst>
          </p:nvPr>
        </p:nvSpPr>
        <p:spPr>
          <a:xfrm>
            <a:off x="5069183" y="3075806"/>
            <a:ext cx="179387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MH_Other_21"/>
          <p:cNvSpPr/>
          <p:nvPr>
            <p:custDataLst>
              <p:tags r:id="rId20"/>
            </p:custDataLst>
          </p:nvPr>
        </p:nvSpPr>
        <p:spPr bwMode="auto">
          <a:xfrm rot="1267204">
            <a:off x="5088232" y="3096283"/>
            <a:ext cx="139700" cy="1397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MH_SubTitle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31637" y="915566"/>
            <a:ext cx="1088207" cy="216024"/>
          </a:xfrm>
          <a:prstGeom prst="rect">
            <a:avLst/>
          </a:prstGeom>
          <a:ln w="317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发布招标公告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MH_Text_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5576" y="1275606"/>
            <a:ext cx="1944216" cy="103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发布施工招标文件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标准文本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（含合同文本），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免费下载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从发布招标公告到投标截止一般需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，技术复杂的项目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sz="1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en-US" altLang="zh-CN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MH_SubTitle_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87821" y="915566"/>
            <a:ext cx="2304256" cy="216024"/>
          </a:xfrm>
          <a:prstGeom prst="rect">
            <a:avLst/>
          </a:prstGeom>
          <a:ln w="317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投标人编制、网上提交投标文件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MH_Text_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87821" y="1275606"/>
            <a:ext cx="2304256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-285750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通</a:t>
            </a:r>
            <a:r>
              <a:rPr lang="zh-CN" altLang="en-US" sz="10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过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招投标平台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提供澄清或修改，及时通知所有投标人；</a:t>
            </a:r>
            <a:endParaRPr lang="en-US" altLang="zh-CN" sz="1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澄清或修改的内容可能影响投标文件编制的，在提交投标文件截止之日至少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前通知</a:t>
            </a:r>
            <a:r>
              <a:rPr lang="zh-CN" altLang="zh-CN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技术复杂的至少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MH_SubTitle_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292103" y="915566"/>
            <a:ext cx="800174" cy="216024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公开开标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MH_Text_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96136" y="1275606"/>
            <a:ext cx="15922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-285750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远程开标</a:t>
            </a:r>
            <a:r>
              <a:rPr lang="en-US" altLang="zh-CN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en-US" altLang="zh-CN" sz="1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indent="-285750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开标在提交投标文件截止时间的</a:t>
            </a:r>
            <a:r>
              <a:rPr lang="zh-CN" altLang="en-US" sz="10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同一时间</a:t>
            </a:r>
            <a:r>
              <a:rPr lang="zh-CN" altLang="en-US" sz="1000" kern="1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在</a:t>
            </a:r>
            <a:r>
              <a:rPr lang="zh-CN" altLang="en-US" sz="10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招投标平台公开进行</a:t>
            </a:r>
            <a:r>
              <a:rPr lang="zh-CN" altLang="en-US" sz="1000" kern="100" dirty="0" smtClean="0">
                <a:solidFill>
                  <a:srgbClr val="5028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。</a:t>
            </a:r>
            <a:endParaRPr lang="en-US" altLang="zh-CN" sz="900" kern="100" dirty="0" smtClean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indent="-285750">
              <a:buFont typeface="Wingdings" pitchFamily="2" charset="2"/>
              <a:buChar char="ü"/>
              <a:defRPr/>
            </a:pPr>
            <a:endParaRPr lang="en-US" altLang="zh-CN" sz="1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buFont typeface="Wingdings" pitchFamily="2" charset="2"/>
              <a:buChar char="ü"/>
              <a:defRPr/>
            </a:pPr>
            <a:endParaRPr lang="en-US" altLang="zh-CN" sz="1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buFont typeface="Wingdings" pitchFamily="2" charset="2"/>
              <a:buChar char="ü"/>
              <a:defRPr/>
            </a:pPr>
            <a:endParaRPr lang="en-US" altLang="zh-CN" sz="1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MH_SubTitle_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64085" y="3003798"/>
            <a:ext cx="2088232" cy="360040"/>
          </a:xfrm>
          <a:prstGeom prst="rect">
            <a:avLst/>
          </a:prstGeom>
          <a:ln w="317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评标，推荐并公示中标候选人，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公告中标结果，确定中标人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MH_SubTitle_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95933" y="3075806"/>
            <a:ext cx="728166" cy="206822"/>
          </a:xfrm>
          <a:prstGeom prst="rect">
            <a:avLst/>
          </a:prstGeom>
          <a:ln w="317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合同签订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2715766"/>
            <a:ext cx="30598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kern="100" dirty="0" smtClean="0"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从发布招标公告到投标截止最快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10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endParaRPr lang="en-US" altLang="zh-CN" sz="1400" kern="1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algn="ctr"/>
            <a:r>
              <a:rPr lang="zh-CN" altLang="en-US" sz="1400" kern="100" dirty="0" smtClean="0"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从开标到确定中标人最快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9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endParaRPr lang="en-US" altLang="zh-CN" sz="1400" kern="1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algn="ctr"/>
            <a:r>
              <a:rPr lang="zh-CN" altLang="en-US" sz="1400" kern="100" dirty="0" smtClean="0"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从中标公告到签订合同最快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11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endParaRPr lang="en-US" altLang="zh-CN" sz="1400" kern="1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algn="ctr"/>
            <a:endParaRPr lang="en-US" altLang="zh-CN" sz="1400" kern="1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algn="ctr"/>
            <a:r>
              <a:rPr lang="zh-CN" altLang="en-US" sz="16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全过程最快</a:t>
            </a:r>
            <a:r>
              <a:rPr lang="en-US" altLang="zh-CN" sz="16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30</a:t>
            </a:r>
            <a:r>
              <a:rPr lang="zh-CN" altLang="en-US" sz="16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</a:t>
            </a:r>
            <a:endParaRPr lang="en-US" altLang="zh-CN" sz="1600" kern="1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sp>
        <p:nvSpPr>
          <p:cNvPr id="45" name="MH_Text_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635896" y="3507854"/>
            <a:ext cx="1656184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-285750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拟签订合同公示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1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签订合同并公告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1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480148" y="3579862"/>
            <a:ext cx="1663852" cy="144016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1547664" y="422793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无</a:t>
            </a:r>
            <a:r>
              <a:rPr lang="zh-CN" altLang="en-US" sz="1400" kern="100" dirty="0" smtClean="0"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资格预审</a:t>
            </a:r>
            <a:endParaRPr lang="en-US" altLang="zh-CN" sz="1400" kern="100" dirty="0" smtClean="0"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algn="ctr"/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无需纸质</a:t>
            </a:r>
            <a:r>
              <a:rPr lang="zh-CN" altLang="en-US" sz="1400" kern="100" dirty="0" smtClean="0"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的招标文件、中标结果通知书、合同、发票等材料</a:t>
            </a:r>
            <a:endParaRPr lang="zh-CN" altLang="en-US" sz="1400" kern="100" dirty="0"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cxnSp>
        <p:nvCxnSpPr>
          <p:cNvPr id="10" name="MH_Other_1"/>
          <p:cNvCxnSpPr/>
          <p:nvPr>
            <p:custDataLst>
              <p:tags r:id="rId30"/>
            </p:custDataLst>
          </p:nvPr>
        </p:nvCxnSpPr>
        <p:spPr>
          <a:xfrm>
            <a:off x="7668344" y="3219822"/>
            <a:ext cx="0" cy="117065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H_Text_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436096" y="3507854"/>
            <a:ext cx="2304256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-285750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在线评标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，中标候选人公示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1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公告中标结果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日，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确定中标人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1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buFont typeface="Wingdings" pitchFamily="2" charset="2"/>
              <a:buChar char="ü"/>
              <a:defRPr/>
            </a:pP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评标中澄清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投标文件</a:t>
            </a:r>
            <a:endParaRPr lang="en-US" altLang="zh-CN" sz="1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buFont typeface="Wingdings" pitchFamily="2" charset="2"/>
              <a:buChar char="ü"/>
              <a:defRPr/>
            </a:pPr>
            <a:endParaRPr lang="en-US" altLang="zh-CN" sz="1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-285750">
              <a:buFont typeface="Wingdings" pitchFamily="2" charset="2"/>
              <a:buChar char="ü"/>
              <a:defRPr/>
            </a:pPr>
            <a:endParaRPr lang="en-US" altLang="zh-CN" sz="1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31590"/>
            <a:ext cx="4615809" cy="247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spect="1"/>
          </p:cNvSpPr>
          <p:nvPr/>
        </p:nvSpPr>
        <p:spPr>
          <a:xfrm>
            <a:off x="2555776" y="408391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招标文件的修改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基本不影响</a:t>
            </a:r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投标文件编制</a:t>
            </a:r>
            <a:endParaRPr lang="en-US" altLang="zh-CN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2080" y="1707654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zh-CN" altLang="en-US" sz="1400" kern="1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通过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招投标平台</a:t>
            </a:r>
            <a:r>
              <a:rPr lang="zh-CN" altLang="en-US" sz="1400" kern="1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提供澄清或修改，及时通知所有投标人；</a:t>
            </a:r>
            <a:endParaRPr lang="en-US" altLang="zh-CN" sz="1400" kern="10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marL="285750" indent="-285750" algn="just">
              <a:buFont typeface="Arial" panose="020B0604020202090204" pitchFamily="34" charset="0"/>
              <a:buChar char="•"/>
              <a:defRPr/>
            </a:pPr>
            <a:endParaRPr lang="en-US" altLang="zh-CN" sz="1400" kern="100" dirty="0" smtClean="0">
              <a:solidFill>
                <a:srgbClr val="502800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zh-CN" altLang="en-US" sz="1400" kern="1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澄清或修改的内容可能影响投标文件编制的，在提交投标文件截止之日至少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5</a:t>
            </a:r>
            <a:r>
              <a:rPr lang="zh-CN" altLang="en-US" sz="1400" kern="1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日前通知</a:t>
            </a:r>
            <a:r>
              <a:rPr lang="zh-CN" altLang="zh-CN" sz="1400" kern="1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。</a:t>
            </a:r>
            <a:r>
              <a:rPr lang="zh-CN" altLang="en-US" sz="1400" kern="1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技术复杂的至少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15</a:t>
            </a:r>
            <a:r>
              <a:rPr lang="zh-CN" altLang="en-US" sz="1400" kern="1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Times New Roman" panose="02020503050405090304" pitchFamily="18" charset="0"/>
              </a:rPr>
              <a:t>日。</a:t>
            </a:r>
            <a:endParaRPr lang="zh-CN" altLang="en-US" sz="1400" kern="1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Times New Roman" panose="0202050305040509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683568" y="123478"/>
            <a:ext cx="3861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 公路养护工程招投标  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大环节</a:t>
            </a:r>
          </a:p>
          <a:p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579862"/>
            <a:ext cx="1845932" cy="146003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0" y="555526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683568" y="123478"/>
            <a:ext cx="5796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2.2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 公路养护工程招投标平台   全过程电子化功能模块</a:t>
            </a:r>
          </a:p>
          <a:p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6079618"/>
              </p:ext>
            </p:extLst>
          </p:nvPr>
        </p:nvGraphicFramePr>
        <p:xfrm>
          <a:off x="357158" y="714363"/>
          <a:ext cx="7643866" cy="420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8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00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23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序号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环节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全过程电子化平台功能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70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发布招标公告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①发布招标计划和招标公告；②发布招标文件和合同文本；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③发布补充招标文件；④免费获取招标文件和合同文本；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⑤招标文件、投标文件编制工具免费下载。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投标人编制并网上提交投标文件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①提交投标文件；②提交投标保证金。</a:t>
                      </a:r>
                      <a:endParaRPr lang="en-US" altLang="zh-CN" sz="1200" kern="1200" dirty="0" smtClean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53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</a:t>
                      </a: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公开开标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①远程开标；②在线异议（开标当场）；</a:t>
                      </a: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/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/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③招标人在线答复异议（开标当场）。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70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评标，推荐并公示中标候选人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①线上评标（</a:t>
                      </a:r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日）；②公示中标候选人（</a:t>
                      </a:r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日）；</a:t>
                      </a: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③公告中标结果（</a:t>
                      </a:r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日）；④发布中标通知书；</a:t>
                      </a: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⑤发起异议和投诉；⑥获取异议和投诉的结果。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78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 smtClean="0">
                          <a:latin typeface="微软雅黑" pitchFamily="34" charset="-122"/>
                          <a:ea typeface="微软雅黑" pitchFamily="34" charset="-122"/>
                        </a:rPr>
                        <a:t>合同签订</a:t>
                      </a:r>
                      <a:endParaRPr lang="zh-CN" altLang="en-US" sz="14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①公示拟签订合同（</a:t>
                      </a:r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日）；②签订合同并公示（</a:t>
                      </a:r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日）；</a:t>
                      </a: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/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③公示变更合同。</a:t>
                      </a:r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/>
                      <a:endParaRPr lang="en-US" altLang="zh-CN" sz="12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SubTitle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Text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Text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SubTitle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SubTitle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Text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Text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SubTitle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13625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1232051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1312</Words>
  <Application>Microsoft Office PowerPoint</Application>
  <PresentationFormat>全屏显示(16:9)</PresentationFormat>
  <Paragraphs>196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Calibri</vt:lpstr>
      <vt:lpstr>微软雅黑</vt:lpstr>
      <vt:lpstr>Times New Roman</vt:lpstr>
      <vt:lpstr>Wingdings</vt:lpstr>
      <vt:lpstr>Arial Unicode MS</vt:lpstr>
      <vt:lpstr>方正正大黑简体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泡泡糖</dc:creator>
  <cp:lastModifiedBy>USER-</cp:lastModifiedBy>
  <cp:revision>304</cp:revision>
  <dcterms:created xsi:type="dcterms:W3CDTF">2021-01-14T08:59:46Z</dcterms:created>
  <dcterms:modified xsi:type="dcterms:W3CDTF">2021-04-30T07:49:47Z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2052-3.1.1.4956</vt:lpwstr>
  </property>
</Properties>
</file>