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</p:sldIdLst>
  <p:sldSz cx="12801600" cy="9601200" type="A3"/>
  <p:notesSz cx="10234295" cy="7099300"/>
  <p:custDataLst>
    <p:tags r:id="rId8"/>
  </p:custDataLst>
  <p:defaultTextStyle>
    <a:defPPr>
      <a:defRPr lang="zh-CN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4E3"/>
    <a:srgbClr val="B280D9"/>
    <a:srgbClr val="0033CC"/>
    <a:srgbClr val="0066CC"/>
    <a:srgbClr val="FFA7A4"/>
    <a:srgbClr val="5ECAF0"/>
    <a:srgbClr val="000099"/>
    <a:srgbClr val="0000FF"/>
    <a:srgbClr val="5BCAF0"/>
    <a:srgbClr val="21A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1" autoAdjust="0"/>
  </p:normalViewPr>
  <p:slideViewPr>
    <p:cSldViewPr snapToObjects="1" showGuides="1">
      <p:cViewPr>
        <p:scale>
          <a:sx n="70" d="100"/>
          <a:sy n="70" d="100"/>
        </p:scale>
        <p:origin x="1003" y="-370"/>
      </p:cViewPr>
      <p:guideLst>
        <p:guide orient="horz" pos="3032"/>
        <p:guide pos="41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1" cy="3561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066" y="0"/>
            <a:ext cx="4434861" cy="3561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7358" y="887413"/>
            <a:ext cx="4259580" cy="239601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30" y="3416538"/>
            <a:ext cx="8187436" cy="27953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861" cy="356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066" y="6743103"/>
            <a:ext cx="4434861" cy="356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CF4F-E2FE-45EA-811C-51FBA223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EDF7-ECDF-4905-ABA2-7A93510361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8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8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0" y="23936"/>
            <a:ext cx="12801600" cy="9601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图片 75" descr="1.jpg"/>
          <p:cNvPicPr>
            <a:picLocks noChangeAspect="1"/>
          </p:cNvPicPr>
          <p:nvPr/>
        </p:nvPicPr>
        <p:blipFill>
          <a:blip r:embed="rId1" cstate="print"/>
          <a:srcRect l="1885" t="4641" r="1984" b="2139"/>
          <a:stretch>
            <a:fillRect/>
          </a:stretch>
        </p:blipFill>
        <p:spPr>
          <a:xfrm>
            <a:off x="241300" y="696184"/>
            <a:ext cx="12306300" cy="8435116"/>
          </a:xfrm>
          <a:prstGeom prst="rect">
            <a:avLst/>
          </a:prstGeom>
        </p:spPr>
      </p:pic>
      <p:sp>
        <p:nvSpPr>
          <p:cNvPr id="40" name="Curved Down Arrow 50"/>
          <p:cNvSpPr/>
          <p:nvPr/>
        </p:nvSpPr>
        <p:spPr>
          <a:xfrm rot="19285180" flipH="1" flipV="1">
            <a:off x="5208905" y="6990080"/>
            <a:ext cx="1939925" cy="657860"/>
          </a:xfrm>
          <a:prstGeom prst="curvedDownArrow">
            <a:avLst/>
          </a:prstGeom>
          <a:gradFill flip="none" rotWithShape="1">
            <a:gsLst>
              <a:gs pos="59000">
                <a:srgbClr val="B280D9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Curved Down Arrow 52"/>
          <p:cNvSpPr/>
          <p:nvPr/>
        </p:nvSpPr>
        <p:spPr>
          <a:xfrm rot="2470431" flipH="1" flipV="1">
            <a:off x="2994025" y="4538345"/>
            <a:ext cx="4380230" cy="866140"/>
          </a:xfrm>
          <a:prstGeom prst="curvedUpArrow">
            <a:avLst/>
          </a:prstGeom>
          <a:gradFill flip="none" rotWithShape="1">
            <a:gsLst>
              <a:gs pos="77000">
                <a:srgbClr val="B280D9"/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Curved Down Arrow 52"/>
          <p:cNvSpPr/>
          <p:nvPr/>
        </p:nvSpPr>
        <p:spPr>
          <a:xfrm rot="9190426" flipH="1">
            <a:off x="5744210" y="4682490"/>
            <a:ext cx="5250180" cy="1334135"/>
          </a:xfrm>
          <a:prstGeom prst="curvedDownArrow">
            <a:avLst/>
          </a:prstGeom>
          <a:gradFill flip="none" rotWithShape="0">
            <a:gsLst>
              <a:gs pos="73000">
                <a:srgbClr val="B280D9"/>
              </a:gs>
              <a:gs pos="100000">
                <a:schemeClr val="bg1">
                  <a:alpha val="20000"/>
                </a:schemeClr>
              </a:gs>
            </a:gsLst>
            <a:lin ang="10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任意多边形 73"/>
          <p:cNvSpPr/>
          <p:nvPr/>
        </p:nvSpPr>
        <p:spPr>
          <a:xfrm>
            <a:off x="4049772" y="4908813"/>
            <a:ext cx="3230885" cy="2743191"/>
          </a:xfrm>
          <a:custGeom>
            <a:avLst/>
            <a:gdLst>
              <a:gd name="connsiteX0" fmla="*/ 0 w 5427878"/>
              <a:gd name="connsiteY0" fmla="*/ 2223821 h 4608576"/>
              <a:gd name="connsiteX1" fmla="*/ 87782 w 5427878"/>
              <a:gd name="connsiteY1" fmla="*/ 2435961 h 4608576"/>
              <a:gd name="connsiteX2" fmla="*/ 1265530 w 5427878"/>
              <a:gd name="connsiteY2" fmla="*/ 2033625 h 4608576"/>
              <a:gd name="connsiteX3" fmla="*/ 1726387 w 5427878"/>
              <a:gd name="connsiteY3" fmla="*/ 3364992 h 4608576"/>
              <a:gd name="connsiteX4" fmla="*/ 1719072 w 5427878"/>
              <a:gd name="connsiteY4" fmla="*/ 3467405 h 4608576"/>
              <a:gd name="connsiteX5" fmla="*/ 1667866 w 5427878"/>
              <a:gd name="connsiteY5" fmla="*/ 3599078 h 4608576"/>
              <a:gd name="connsiteX6" fmla="*/ 1660550 w 5427878"/>
              <a:gd name="connsiteY6" fmla="*/ 3686861 h 4608576"/>
              <a:gd name="connsiteX7" fmla="*/ 2084832 w 5427878"/>
              <a:gd name="connsiteY7" fmla="*/ 4608576 h 4608576"/>
              <a:gd name="connsiteX8" fmla="*/ 2223821 w 5427878"/>
              <a:gd name="connsiteY8" fmla="*/ 4513478 h 4608576"/>
              <a:gd name="connsiteX9" fmla="*/ 2296973 w 5427878"/>
              <a:gd name="connsiteY9" fmla="*/ 4425696 h 4608576"/>
              <a:gd name="connsiteX10" fmla="*/ 2304288 w 5427878"/>
              <a:gd name="connsiteY10" fmla="*/ 4367174 h 4608576"/>
              <a:gd name="connsiteX11" fmla="*/ 2370125 w 5427878"/>
              <a:gd name="connsiteY11" fmla="*/ 4345229 h 4608576"/>
              <a:gd name="connsiteX12" fmla="*/ 2392070 w 5427878"/>
              <a:gd name="connsiteY12" fmla="*/ 4279392 h 4608576"/>
              <a:gd name="connsiteX13" fmla="*/ 2399386 w 5427878"/>
              <a:gd name="connsiteY13" fmla="*/ 4220870 h 4608576"/>
              <a:gd name="connsiteX14" fmla="*/ 2574950 w 5427878"/>
              <a:gd name="connsiteY14" fmla="*/ 4030675 h 4608576"/>
              <a:gd name="connsiteX15" fmla="*/ 2809037 w 5427878"/>
              <a:gd name="connsiteY15" fmla="*/ 3855110 h 4608576"/>
              <a:gd name="connsiteX16" fmla="*/ 3108960 w 5427878"/>
              <a:gd name="connsiteY16" fmla="*/ 3730752 h 4608576"/>
              <a:gd name="connsiteX17" fmla="*/ 3511296 w 5427878"/>
              <a:gd name="connsiteY17" fmla="*/ 3606393 h 4608576"/>
              <a:gd name="connsiteX18" fmla="*/ 3745382 w 5427878"/>
              <a:gd name="connsiteY18" fmla="*/ 3555187 h 4608576"/>
              <a:gd name="connsiteX19" fmla="*/ 4169664 w 5427878"/>
              <a:gd name="connsiteY19" fmla="*/ 3562502 h 4608576"/>
              <a:gd name="connsiteX20" fmla="*/ 4623206 w 5427878"/>
              <a:gd name="connsiteY20" fmla="*/ 3562502 h 4608576"/>
              <a:gd name="connsiteX21" fmla="*/ 4828032 w 5427878"/>
              <a:gd name="connsiteY21" fmla="*/ 3540557 h 4608576"/>
              <a:gd name="connsiteX22" fmla="*/ 4893869 w 5427878"/>
              <a:gd name="connsiteY22" fmla="*/ 3525926 h 4608576"/>
              <a:gd name="connsiteX23" fmla="*/ 5186477 w 5427878"/>
              <a:gd name="connsiteY23" fmla="*/ 3408883 h 4608576"/>
              <a:gd name="connsiteX24" fmla="*/ 5427878 w 5427878"/>
              <a:gd name="connsiteY24" fmla="*/ 3306470 h 4608576"/>
              <a:gd name="connsiteX25" fmla="*/ 5340096 w 5427878"/>
              <a:gd name="connsiteY25" fmla="*/ 3174797 h 4608576"/>
              <a:gd name="connsiteX26" fmla="*/ 5266944 w 5427878"/>
              <a:gd name="connsiteY26" fmla="*/ 3072384 h 4608576"/>
              <a:gd name="connsiteX27" fmla="*/ 5120640 w 5427878"/>
              <a:gd name="connsiteY27" fmla="*/ 2911449 h 4608576"/>
              <a:gd name="connsiteX28" fmla="*/ 5054803 w 5427878"/>
              <a:gd name="connsiteY28" fmla="*/ 2816352 h 4608576"/>
              <a:gd name="connsiteX29" fmla="*/ 5025542 w 5427878"/>
              <a:gd name="connsiteY29" fmla="*/ 2750515 h 4608576"/>
              <a:gd name="connsiteX30" fmla="*/ 5091379 w 5427878"/>
              <a:gd name="connsiteY30" fmla="*/ 2721254 h 4608576"/>
              <a:gd name="connsiteX31" fmla="*/ 5142586 w 5427878"/>
              <a:gd name="connsiteY31" fmla="*/ 2699309 h 4608576"/>
              <a:gd name="connsiteX32" fmla="*/ 5186477 w 5427878"/>
              <a:gd name="connsiteY32" fmla="*/ 2648102 h 4608576"/>
              <a:gd name="connsiteX33" fmla="*/ 5244998 w 5427878"/>
              <a:gd name="connsiteY33" fmla="*/ 2538374 h 4608576"/>
              <a:gd name="connsiteX34" fmla="*/ 5244998 w 5427878"/>
              <a:gd name="connsiteY34" fmla="*/ 2414016 h 4608576"/>
              <a:gd name="connsiteX35" fmla="*/ 5171846 w 5427878"/>
              <a:gd name="connsiteY35" fmla="*/ 2267712 h 4608576"/>
              <a:gd name="connsiteX36" fmla="*/ 5091379 w 5427878"/>
              <a:gd name="connsiteY36" fmla="*/ 2216505 h 4608576"/>
              <a:gd name="connsiteX37" fmla="*/ 4967021 w 5427878"/>
              <a:gd name="connsiteY37" fmla="*/ 2187245 h 4608576"/>
              <a:gd name="connsiteX38" fmla="*/ 4835347 w 5427878"/>
              <a:gd name="connsiteY38" fmla="*/ 2136038 h 4608576"/>
              <a:gd name="connsiteX39" fmla="*/ 4776826 w 5427878"/>
              <a:gd name="connsiteY39" fmla="*/ 2077517 h 4608576"/>
              <a:gd name="connsiteX40" fmla="*/ 4103827 w 5427878"/>
              <a:gd name="connsiteY40" fmla="*/ 0 h 4608576"/>
              <a:gd name="connsiteX41" fmla="*/ 3065069 w 5427878"/>
              <a:gd name="connsiteY41" fmla="*/ 197510 h 4608576"/>
              <a:gd name="connsiteX42" fmla="*/ 2604211 w 5427878"/>
              <a:gd name="connsiteY42" fmla="*/ 256032 h 4608576"/>
              <a:gd name="connsiteX43" fmla="*/ 1923898 w 5427878"/>
              <a:gd name="connsiteY43" fmla="*/ 468173 h 4608576"/>
              <a:gd name="connsiteX44" fmla="*/ 863194 w 5427878"/>
              <a:gd name="connsiteY44" fmla="*/ 885139 h 4608576"/>
              <a:gd name="connsiteX45" fmla="*/ 1207008 w 5427878"/>
              <a:gd name="connsiteY45" fmla="*/ 1843430 h 4608576"/>
              <a:gd name="connsiteX46" fmla="*/ 0 w 5427878"/>
              <a:gd name="connsiteY46" fmla="*/ 2223821 h 4608576"/>
              <a:gd name="connsiteX0-1" fmla="*/ 0 w 5427878"/>
              <a:gd name="connsiteY0-2" fmla="*/ 2223821 h 4608576"/>
              <a:gd name="connsiteX1-3" fmla="*/ 87782 w 5427878"/>
              <a:gd name="connsiteY1-4" fmla="*/ 2435961 h 4608576"/>
              <a:gd name="connsiteX2-5" fmla="*/ 1265530 w 5427878"/>
              <a:gd name="connsiteY2-6" fmla="*/ 2033625 h 4608576"/>
              <a:gd name="connsiteX3-7" fmla="*/ 1726387 w 5427878"/>
              <a:gd name="connsiteY3-8" fmla="*/ 3364992 h 4608576"/>
              <a:gd name="connsiteX4-9" fmla="*/ 1719072 w 5427878"/>
              <a:gd name="connsiteY4-10" fmla="*/ 3467405 h 4608576"/>
              <a:gd name="connsiteX5-11" fmla="*/ 1667866 w 5427878"/>
              <a:gd name="connsiteY5-12" fmla="*/ 3599078 h 4608576"/>
              <a:gd name="connsiteX6-13" fmla="*/ 1660550 w 5427878"/>
              <a:gd name="connsiteY6-14" fmla="*/ 3686861 h 4608576"/>
              <a:gd name="connsiteX7-15" fmla="*/ 2084832 w 5427878"/>
              <a:gd name="connsiteY7-16" fmla="*/ 4608576 h 4608576"/>
              <a:gd name="connsiteX8-17" fmla="*/ 2223821 w 5427878"/>
              <a:gd name="connsiteY8-18" fmla="*/ 4513478 h 4608576"/>
              <a:gd name="connsiteX9-19" fmla="*/ 2296973 w 5427878"/>
              <a:gd name="connsiteY9-20" fmla="*/ 4425696 h 4608576"/>
              <a:gd name="connsiteX10-21" fmla="*/ 2304288 w 5427878"/>
              <a:gd name="connsiteY10-22" fmla="*/ 4367174 h 4608576"/>
              <a:gd name="connsiteX11-23" fmla="*/ 2392070 w 5427878"/>
              <a:gd name="connsiteY11-24" fmla="*/ 4279392 h 4608576"/>
              <a:gd name="connsiteX12-25" fmla="*/ 2399386 w 5427878"/>
              <a:gd name="connsiteY12-26" fmla="*/ 4220870 h 4608576"/>
              <a:gd name="connsiteX13-27" fmla="*/ 2574950 w 5427878"/>
              <a:gd name="connsiteY13-28" fmla="*/ 4030675 h 4608576"/>
              <a:gd name="connsiteX14-29" fmla="*/ 2809037 w 5427878"/>
              <a:gd name="connsiteY14-30" fmla="*/ 3855110 h 4608576"/>
              <a:gd name="connsiteX15-31" fmla="*/ 3108960 w 5427878"/>
              <a:gd name="connsiteY15-32" fmla="*/ 3730752 h 4608576"/>
              <a:gd name="connsiteX16-33" fmla="*/ 3511296 w 5427878"/>
              <a:gd name="connsiteY16-34" fmla="*/ 3606393 h 4608576"/>
              <a:gd name="connsiteX17-35" fmla="*/ 3745382 w 5427878"/>
              <a:gd name="connsiteY17-36" fmla="*/ 3555187 h 4608576"/>
              <a:gd name="connsiteX18-37" fmla="*/ 4169664 w 5427878"/>
              <a:gd name="connsiteY18-38" fmla="*/ 3562502 h 4608576"/>
              <a:gd name="connsiteX19-39" fmla="*/ 4623206 w 5427878"/>
              <a:gd name="connsiteY19-40" fmla="*/ 3562502 h 4608576"/>
              <a:gd name="connsiteX20-41" fmla="*/ 4828032 w 5427878"/>
              <a:gd name="connsiteY20-42" fmla="*/ 3540557 h 4608576"/>
              <a:gd name="connsiteX21-43" fmla="*/ 4893869 w 5427878"/>
              <a:gd name="connsiteY21-44" fmla="*/ 3525926 h 4608576"/>
              <a:gd name="connsiteX22-45" fmla="*/ 5186477 w 5427878"/>
              <a:gd name="connsiteY22-46" fmla="*/ 3408883 h 4608576"/>
              <a:gd name="connsiteX23-47" fmla="*/ 5427878 w 5427878"/>
              <a:gd name="connsiteY23-48" fmla="*/ 3306470 h 4608576"/>
              <a:gd name="connsiteX24-49" fmla="*/ 5340096 w 5427878"/>
              <a:gd name="connsiteY24-50" fmla="*/ 3174797 h 4608576"/>
              <a:gd name="connsiteX25-51" fmla="*/ 5266944 w 5427878"/>
              <a:gd name="connsiteY25-52" fmla="*/ 3072384 h 4608576"/>
              <a:gd name="connsiteX26-53" fmla="*/ 5120640 w 5427878"/>
              <a:gd name="connsiteY26-54" fmla="*/ 2911449 h 4608576"/>
              <a:gd name="connsiteX27-55" fmla="*/ 5054803 w 5427878"/>
              <a:gd name="connsiteY27-56" fmla="*/ 2816352 h 4608576"/>
              <a:gd name="connsiteX28-57" fmla="*/ 5025542 w 5427878"/>
              <a:gd name="connsiteY28-58" fmla="*/ 2750515 h 4608576"/>
              <a:gd name="connsiteX29-59" fmla="*/ 5091379 w 5427878"/>
              <a:gd name="connsiteY29-60" fmla="*/ 2721254 h 4608576"/>
              <a:gd name="connsiteX30-61" fmla="*/ 5142586 w 5427878"/>
              <a:gd name="connsiteY30-62" fmla="*/ 2699309 h 4608576"/>
              <a:gd name="connsiteX31-63" fmla="*/ 5186477 w 5427878"/>
              <a:gd name="connsiteY31-64" fmla="*/ 2648102 h 4608576"/>
              <a:gd name="connsiteX32-65" fmla="*/ 5244998 w 5427878"/>
              <a:gd name="connsiteY32-66" fmla="*/ 2538374 h 4608576"/>
              <a:gd name="connsiteX33-67" fmla="*/ 5244998 w 5427878"/>
              <a:gd name="connsiteY33-68" fmla="*/ 2414016 h 4608576"/>
              <a:gd name="connsiteX34-69" fmla="*/ 5171846 w 5427878"/>
              <a:gd name="connsiteY34-70" fmla="*/ 2267712 h 4608576"/>
              <a:gd name="connsiteX35-71" fmla="*/ 5091379 w 5427878"/>
              <a:gd name="connsiteY35-72" fmla="*/ 2216505 h 4608576"/>
              <a:gd name="connsiteX36-73" fmla="*/ 4967021 w 5427878"/>
              <a:gd name="connsiteY36-74" fmla="*/ 2187245 h 4608576"/>
              <a:gd name="connsiteX37-75" fmla="*/ 4835347 w 5427878"/>
              <a:gd name="connsiteY37-76" fmla="*/ 2136038 h 4608576"/>
              <a:gd name="connsiteX38-77" fmla="*/ 4776826 w 5427878"/>
              <a:gd name="connsiteY38-78" fmla="*/ 2077517 h 4608576"/>
              <a:gd name="connsiteX39-79" fmla="*/ 4103827 w 5427878"/>
              <a:gd name="connsiteY39-80" fmla="*/ 0 h 4608576"/>
              <a:gd name="connsiteX40-81" fmla="*/ 3065069 w 5427878"/>
              <a:gd name="connsiteY40-82" fmla="*/ 197510 h 4608576"/>
              <a:gd name="connsiteX41-83" fmla="*/ 2604211 w 5427878"/>
              <a:gd name="connsiteY41-84" fmla="*/ 256032 h 4608576"/>
              <a:gd name="connsiteX42-85" fmla="*/ 1923898 w 5427878"/>
              <a:gd name="connsiteY42-86" fmla="*/ 468173 h 4608576"/>
              <a:gd name="connsiteX43-87" fmla="*/ 863194 w 5427878"/>
              <a:gd name="connsiteY43-88" fmla="*/ 885139 h 4608576"/>
              <a:gd name="connsiteX44-89" fmla="*/ 1207008 w 5427878"/>
              <a:gd name="connsiteY44-90" fmla="*/ 1843430 h 4608576"/>
              <a:gd name="connsiteX45-91" fmla="*/ 0 w 5427878"/>
              <a:gd name="connsiteY45-92" fmla="*/ 2223821 h 4608576"/>
              <a:gd name="connsiteX0-93" fmla="*/ 0 w 5427878"/>
              <a:gd name="connsiteY0-94" fmla="*/ 2223821 h 4608576"/>
              <a:gd name="connsiteX1-95" fmla="*/ 87782 w 5427878"/>
              <a:gd name="connsiteY1-96" fmla="*/ 2435961 h 4608576"/>
              <a:gd name="connsiteX2-97" fmla="*/ 1265530 w 5427878"/>
              <a:gd name="connsiteY2-98" fmla="*/ 2033625 h 4608576"/>
              <a:gd name="connsiteX3-99" fmla="*/ 1726387 w 5427878"/>
              <a:gd name="connsiteY3-100" fmla="*/ 3364992 h 4608576"/>
              <a:gd name="connsiteX4-101" fmla="*/ 1719072 w 5427878"/>
              <a:gd name="connsiteY4-102" fmla="*/ 3467405 h 4608576"/>
              <a:gd name="connsiteX5-103" fmla="*/ 1667866 w 5427878"/>
              <a:gd name="connsiteY5-104" fmla="*/ 3599078 h 4608576"/>
              <a:gd name="connsiteX6-105" fmla="*/ 1660550 w 5427878"/>
              <a:gd name="connsiteY6-106" fmla="*/ 3686861 h 4608576"/>
              <a:gd name="connsiteX7-107" fmla="*/ 2084832 w 5427878"/>
              <a:gd name="connsiteY7-108" fmla="*/ 4608576 h 4608576"/>
              <a:gd name="connsiteX8-109" fmla="*/ 2223821 w 5427878"/>
              <a:gd name="connsiteY8-110" fmla="*/ 4513478 h 4608576"/>
              <a:gd name="connsiteX9-111" fmla="*/ 2296973 w 5427878"/>
              <a:gd name="connsiteY9-112" fmla="*/ 4425696 h 4608576"/>
              <a:gd name="connsiteX10-113" fmla="*/ 2326514 w 5427878"/>
              <a:gd name="connsiteY10-114" fmla="*/ 4383843 h 4608576"/>
              <a:gd name="connsiteX11-115" fmla="*/ 2392070 w 5427878"/>
              <a:gd name="connsiteY11-116" fmla="*/ 4279392 h 4608576"/>
              <a:gd name="connsiteX12-117" fmla="*/ 2399386 w 5427878"/>
              <a:gd name="connsiteY12-118" fmla="*/ 4220870 h 4608576"/>
              <a:gd name="connsiteX13-119" fmla="*/ 2574950 w 5427878"/>
              <a:gd name="connsiteY13-120" fmla="*/ 4030675 h 4608576"/>
              <a:gd name="connsiteX14-121" fmla="*/ 2809037 w 5427878"/>
              <a:gd name="connsiteY14-122" fmla="*/ 3855110 h 4608576"/>
              <a:gd name="connsiteX15-123" fmla="*/ 3108960 w 5427878"/>
              <a:gd name="connsiteY15-124" fmla="*/ 3730752 h 4608576"/>
              <a:gd name="connsiteX16-125" fmla="*/ 3511296 w 5427878"/>
              <a:gd name="connsiteY16-126" fmla="*/ 3606393 h 4608576"/>
              <a:gd name="connsiteX17-127" fmla="*/ 3745382 w 5427878"/>
              <a:gd name="connsiteY17-128" fmla="*/ 3555187 h 4608576"/>
              <a:gd name="connsiteX18-129" fmla="*/ 4169664 w 5427878"/>
              <a:gd name="connsiteY18-130" fmla="*/ 3562502 h 4608576"/>
              <a:gd name="connsiteX19-131" fmla="*/ 4623206 w 5427878"/>
              <a:gd name="connsiteY19-132" fmla="*/ 3562502 h 4608576"/>
              <a:gd name="connsiteX20-133" fmla="*/ 4828032 w 5427878"/>
              <a:gd name="connsiteY20-134" fmla="*/ 3540557 h 4608576"/>
              <a:gd name="connsiteX21-135" fmla="*/ 4893869 w 5427878"/>
              <a:gd name="connsiteY21-136" fmla="*/ 3525926 h 4608576"/>
              <a:gd name="connsiteX22-137" fmla="*/ 5186477 w 5427878"/>
              <a:gd name="connsiteY22-138" fmla="*/ 3408883 h 4608576"/>
              <a:gd name="connsiteX23-139" fmla="*/ 5427878 w 5427878"/>
              <a:gd name="connsiteY23-140" fmla="*/ 3306470 h 4608576"/>
              <a:gd name="connsiteX24-141" fmla="*/ 5340096 w 5427878"/>
              <a:gd name="connsiteY24-142" fmla="*/ 3174797 h 4608576"/>
              <a:gd name="connsiteX25-143" fmla="*/ 5266944 w 5427878"/>
              <a:gd name="connsiteY25-144" fmla="*/ 3072384 h 4608576"/>
              <a:gd name="connsiteX26-145" fmla="*/ 5120640 w 5427878"/>
              <a:gd name="connsiteY26-146" fmla="*/ 2911449 h 4608576"/>
              <a:gd name="connsiteX27-147" fmla="*/ 5054803 w 5427878"/>
              <a:gd name="connsiteY27-148" fmla="*/ 2816352 h 4608576"/>
              <a:gd name="connsiteX28-149" fmla="*/ 5025542 w 5427878"/>
              <a:gd name="connsiteY28-150" fmla="*/ 2750515 h 4608576"/>
              <a:gd name="connsiteX29-151" fmla="*/ 5091379 w 5427878"/>
              <a:gd name="connsiteY29-152" fmla="*/ 2721254 h 4608576"/>
              <a:gd name="connsiteX30-153" fmla="*/ 5142586 w 5427878"/>
              <a:gd name="connsiteY30-154" fmla="*/ 2699309 h 4608576"/>
              <a:gd name="connsiteX31-155" fmla="*/ 5186477 w 5427878"/>
              <a:gd name="connsiteY31-156" fmla="*/ 2648102 h 4608576"/>
              <a:gd name="connsiteX32-157" fmla="*/ 5244998 w 5427878"/>
              <a:gd name="connsiteY32-158" fmla="*/ 2538374 h 4608576"/>
              <a:gd name="connsiteX33-159" fmla="*/ 5244998 w 5427878"/>
              <a:gd name="connsiteY33-160" fmla="*/ 2414016 h 4608576"/>
              <a:gd name="connsiteX34-161" fmla="*/ 5171846 w 5427878"/>
              <a:gd name="connsiteY34-162" fmla="*/ 2267712 h 4608576"/>
              <a:gd name="connsiteX35-163" fmla="*/ 5091379 w 5427878"/>
              <a:gd name="connsiteY35-164" fmla="*/ 2216505 h 4608576"/>
              <a:gd name="connsiteX36-165" fmla="*/ 4967021 w 5427878"/>
              <a:gd name="connsiteY36-166" fmla="*/ 2187245 h 4608576"/>
              <a:gd name="connsiteX37-167" fmla="*/ 4835347 w 5427878"/>
              <a:gd name="connsiteY37-168" fmla="*/ 2136038 h 4608576"/>
              <a:gd name="connsiteX38-169" fmla="*/ 4776826 w 5427878"/>
              <a:gd name="connsiteY38-170" fmla="*/ 2077517 h 4608576"/>
              <a:gd name="connsiteX39-171" fmla="*/ 4103827 w 5427878"/>
              <a:gd name="connsiteY39-172" fmla="*/ 0 h 4608576"/>
              <a:gd name="connsiteX40-173" fmla="*/ 3065069 w 5427878"/>
              <a:gd name="connsiteY40-174" fmla="*/ 197510 h 4608576"/>
              <a:gd name="connsiteX41-175" fmla="*/ 2604211 w 5427878"/>
              <a:gd name="connsiteY41-176" fmla="*/ 256032 h 4608576"/>
              <a:gd name="connsiteX42-177" fmla="*/ 1923898 w 5427878"/>
              <a:gd name="connsiteY42-178" fmla="*/ 468173 h 4608576"/>
              <a:gd name="connsiteX43-179" fmla="*/ 863194 w 5427878"/>
              <a:gd name="connsiteY43-180" fmla="*/ 885139 h 4608576"/>
              <a:gd name="connsiteX44-181" fmla="*/ 1207008 w 5427878"/>
              <a:gd name="connsiteY44-182" fmla="*/ 1843430 h 4608576"/>
              <a:gd name="connsiteX45-183" fmla="*/ 0 w 5427878"/>
              <a:gd name="connsiteY45-184" fmla="*/ 2223821 h 4608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</a:cxnLst>
            <a:rect l="l" t="t" r="r" b="b"/>
            <a:pathLst>
              <a:path w="5427878" h="4608576">
                <a:moveTo>
                  <a:pt x="0" y="2223821"/>
                </a:moveTo>
                <a:lnTo>
                  <a:pt x="87782" y="2435961"/>
                </a:lnTo>
                <a:lnTo>
                  <a:pt x="1265530" y="2033625"/>
                </a:lnTo>
                <a:lnTo>
                  <a:pt x="1726387" y="3364992"/>
                </a:lnTo>
                <a:lnTo>
                  <a:pt x="1719072" y="3467405"/>
                </a:lnTo>
                <a:lnTo>
                  <a:pt x="1667866" y="3599078"/>
                </a:lnTo>
                <a:lnTo>
                  <a:pt x="1660550" y="3686861"/>
                </a:lnTo>
                <a:lnTo>
                  <a:pt x="2084832" y="4608576"/>
                </a:lnTo>
                <a:lnTo>
                  <a:pt x="2223821" y="4513478"/>
                </a:lnTo>
                <a:lnTo>
                  <a:pt x="2296973" y="4425696"/>
                </a:lnTo>
                <a:lnTo>
                  <a:pt x="2326514" y="4383843"/>
                </a:lnTo>
                <a:lnTo>
                  <a:pt x="2392070" y="4279392"/>
                </a:lnTo>
                <a:lnTo>
                  <a:pt x="2399386" y="4220870"/>
                </a:lnTo>
                <a:lnTo>
                  <a:pt x="2574950" y="4030675"/>
                </a:lnTo>
                <a:lnTo>
                  <a:pt x="2809037" y="3855110"/>
                </a:lnTo>
                <a:lnTo>
                  <a:pt x="3108960" y="3730752"/>
                </a:lnTo>
                <a:lnTo>
                  <a:pt x="3511296" y="3606393"/>
                </a:lnTo>
                <a:lnTo>
                  <a:pt x="3745382" y="3555187"/>
                </a:lnTo>
                <a:lnTo>
                  <a:pt x="4169664" y="3562502"/>
                </a:lnTo>
                <a:lnTo>
                  <a:pt x="4623206" y="3562502"/>
                </a:lnTo>
                <a:lnTo>
                  <a:pt x="4828032" y="3540557"/>
                </a:lnTo>
                <a:lnTo>
                  <a:pt x="4893869" y="3525926"/>
                </a:lnTo>
                <a:lnTo>
                  <a:pt x="5186477" y="3408883"/>
                </a:lnTo>
                <a:lnTo>
                  <a:pt x="5427878" y="3306470"/>
                </a:lnTo>
                <a:lnTo>
                  <a:pt x="5340096" y="3174797"/>
                </a:lnTo>
                <a:lnTo>
                  <a:pt x="5266944" y="3072384"/>
                </a:lnTo>
                <a:lnTo>
                  <a:pt x="5120640" y="2911449"/>
                </a:lnTo>
                <a:lnTo>
                  <a:pt x="5054803" y="2816352"/>
                </a:lnTo>
                <a:lnTo>
                  <a:pt x="5025542" y="2750515"/>
                </a:lnTo>
                <a:lnTo>
                  <a:pt x="5091379" y="2721254"/>
                </a:lnTo>
                <a:lnTo>
                  <a:pt x="5142586" y="2699309"/>
                </a:lnTo>
                <a:lnTo>
                  <a:pt x="5186477" y="2648102"/>
                </a:lnTo>
                <a:lnTo>
                  <a:pt x="5244998" y="2538374"/>
                </a:lnTo>
                <a:lnTo>
                  <a:pt x="5244998" y="2414016"/>
                </a:lnTo>
                <a:lnTo>
                  <a:pt x="5171846" y="2267712"/>
                </a:lnTo>
                <a:lnTo>
                  <a:pt x="5091379" y="2216505"/>
                </a:lnTo>
                <a:lnTo>
                  <a:pt x="4967021" y="2187245"/>
                </a:lnTo>
                <a:lnTo>
                  <a:pt x="4835347" y="2136038"/>
                </a:lnTo>
                <a:lnTo>
                  <a:pt x="4776826" y="2077517"/>
                </a:lnTo>
                <a:lnTo>
                  <a:pt x="4103827" y="0"/>
                </a:lnTo>
                <a:lnTo>
                  <a:pt x="3065069" y="197510"/>
                </a:lnTo>
                <a:lnTo>
                  <a:pt x="2604211" y="256032"/>
                </a:lnTo>
                <a:lnTo>
                  <a:pt x="1923898" y="468173"/>
                </a:lnTo>
                <a:lnTo>
                  <a:pt x="863194" y="885139"/>
                </a:lnTo>
                <a:lnTo>
                  <a:pt x="1207008" y="1843430"/>
                </a:lnTo>
                <a:lnTo>
                  <a:pt x="0" y="2223821"/>
                </a:lnTo>
                <a:close/>
              </a:path>
            </a:pathLst>
          </a:custGeom>
          <a:solidFill>
            <a:srgbClr val="C5DCEC">
              <a:alpha val="39000"/>
            </a:srgbClr>
          </a:solidFill>
          <a:ln w="15875" cap="rnd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4110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233785" y="6961505"/>
            <a:ext cx="130302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defRPr/>
            </a:pPr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  例</a:t>
            </a:r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11158729" y="7692327"/>
            <a:ext cx="281073" cy="281072"/>
          </a:xfrm>
          <a:prstGeom prst="ellipse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5EC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defTabSz="913765"/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>
            <a:spLocks noChangeAspect="1"/>
          </p:cNvSpPr>
          <p:nvPr/>
        </p:nvSpPr>
        <p:spPr>
          <a:xfrm>
            <a:off x="11158729" y="8044837"/>
            <a:ext cx="281073" cy="281072"/>
          </a:xfrm>
          <a:prstGeom prst="ellipse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defTabSz="913765"/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>
            <a:spLocks noChangeAspect="1"/>
          </p:cNvSpPr>
          <p:nvPr/>
        </p:nvSpPr>
        <p:spPr>
          <a:xfrm>
            <a:off x="11158729" y="8405122"/>
            <a:ext cx="281073" cy="281072"/>
          </a:xfrm>
          <a:prstGeom prst="ellipse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defTabSz="913765"/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11158729" y="7325702"/>
            <a:ext cx="281073" cy="281072"/>
          </a:xfrm>
          <a:prstGeom prst="ellipse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B28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defTabSz="913765"/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Curved Down Arrow 52"/>
          <p:cNvSpPr/>
          <p:nvPr/>
        </p:nvSpPr>
        <p:spPr>
          <a:xfrm rot="2590431" flipH="1">
            <a:off x="1087755" y="5688330"/>
            <a:ext cx="4107815" cy="638810"/>
          </a:xfrm>
          <a:prstGeom prst="curvedUpArrow">
            <a:avLst/>
          </a:prstGeom>
          <a:gradFill flip="none" rotWithShape="1">
            <a:gsLst>
              <a:gs pos="77000">
                <a:srgbClr val="92D050"/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55"/>
          <p:cNvSpPr txBox="1"/>
          <p:nvPr/>
        </p:nvSpPr>
        <p:spPr>
          <a:xfrm>
            <a:off x="11528425" y="8762365"/>
            <a:ext cx="916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海洋工程</a:t>
            </a:r>
            <a:endParaRPr lang="zh-CN" altLang="en-US" sz="12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6" name="文本框 56"/>
          <p:cNvSpPr txBox="1"/>
          <p:nvPr/>
        </p:nvSpPr>
        <p:spPr>
          <a:xfrm>
            <a:off x="11504295" y="7687945"/>
            <a:ext cx="9429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生命健康</a:t>
            </a:r>
            <a:endParaRPr lang="zh-CN" altLang="en-US" sz="12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" name="文本框 57"/>
          <p:cNvSpPr txBox="1"/>
          <p:nvPr/>
        </p:nvSpPr>
        <p:spPr>
          <a:xfrm>
            <a:off x="11504295" y="8044815"/>
            <a:ext cx="951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智能经济</a:t>
            </a:r>
            <a:endParaRPr lang="zh-CN" altLang="en-US" sz="12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2" name="文本框 58"/>
          <p:cNvSpPr txBox="1"/>
          <p:nvPr/>
        </p:nvSpPr>
        <p:spPr>
          <a:xfrm>
            <a:off x="11504295" y="7325995"/>
            <a:ext cx="915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空天经济</a:t>
            </a:r>
            <a:endParaRPr lang="zh-CN" altLang="en-US" sz="12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3" name="Curved Down Arrow 50"/>
          <p:cNvSpPr/>
          <p:nvPr/>
        </p:nvSpPr>
        <p:spPr>
          <a:xfrm rot="20296569" flipH="1">
            <a:off x="2193290" y="5471795"/>
            <a:ext cx="2714625" cy="971550"/>
          </a:xfrm>
          <a:prstGeom prst="curvedDownArrow">
            <a:avLst>
              <a:gd name="adj1" fmla="val 25000"/>
              <a:gd name="adj2" fmla="val 49703"/>
              <a:gd name="adj3" fmla="val 36205"/>
            </a:avLst>
          </a:prstGeom>
          <a:gradFill flip="none" rotWithShape="1">
            <a:gsLst>
              <a:gs pos="64000">
                <a:srgbClr val="5ECAF0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Curved Down Arrow 52"/>
          <p:cNvSpPr/>
          <p:nvPr/>
        </p:nvSpPr>
        <p:spPr>
          <a:xfrm rot="351636" flipH="1">
            <a:off x="1280160" y="5121910"/>
            <a:ext cx="3596640" cy="869950"/>
          </a:xfrm>
          <a:prstGeom prst="curvedDownArrow">
            <a:avLst/>
          </a:prstGeom>
          <a:gradFill flip="none" rotWithShape="1">
            <a:gsLst>
              <a:gs pos="53000">
                <a:srgbClr val="C00000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Curved Down Arrow 55"/>
          <p:cNvSpPr/>
          <p:nvPr/>
        </p:nvSpPr>
        <p:spPr>
          <a:xfrm rot="18467576">
            <a:off x="4958080" y="3599815"/>
            <a:ext cx="4643120" cy="784860"/>
          </a:xfrm>
          <a:prstGeom prst="curvedDownArrow">
            <a:avLst/>
          </a:prstGeom>
          <a:gradFill flip="none" rotWithShape="1">
            <a:gsLst>
              <a:gs pos="77000">
                <a:srgbClr val="5BCAF0"/>
              </a:gs>
              <a:gs pos="100000">
                <a:schemeClr val="bg1">
                  <a:alpha val="20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Curved Down Arrow 50"/>
          <p:cNvSpPr/>
          <p:nvPr/>
        </p:nvSpPr>
        <p:spPr>
          <a:xfrm rot="625179" flipH="1" flipV="1">
            <a:off x="2294255" y="4972050"/>
            <a:ext cx="3528060" cy="1024255"/>
          </a:xfrm>
          <a:prstGeom prst="curvedDownArrow">
            <a:avLst/>
          </a:prstGeom>
          <a:gradFill flip="none" rotWithShape="1">
            <a:gsLst>
              <a:gs pos="71000">
                <a:srgbClr val="5ECAF0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Curved Down Arrow 54"/>
          <p:cNvSpPr/>
          <p:nvPr/>
        </p:nvSpPr>
        <p:spPr>
          <a:xfrm rot="18454003">
            <a:off x="4242777" y="2235840"/>
            <a:ext cx="5459053" cy="1208586"/>
          </a:xfrm>
          <a:prstGeom prst="curvedDownArrow">
            <a:avLst/>
          </a:prstGeom>
          <a:gradFill>
            <a:gsLst>
              <a:gs pos="0">
                <a:srgbClr val="FFA7A4"/>
              </a:gs>
              <a:gs pos="100000">
                <a:schemeClr val="bg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Curved Down Arrow 50"/>
          <p:cNvSpPr/>
          <p:nvPr/>
        </p:nvSpPr>
        <p:spPr>
          <a:xfrm rot="19487548" flipH="1">
            <a:off x="1798320" y="5978525"/>
            <a:ext cx="3143885" cy="657225"/>
          </a:xfrm>
          <a:prstGeom prst="curvedDownArrow">
            <a:avLst>
              <a:gd name="adj1" fmla="val 25000"/>
              <a:gd name="adj2" fmla="val 53151"/>
              <a:gd name="adj3" fmla="val 25000"/>
            </a:avLst>
          </a:prstGeom>
          <a:gradFill flip="none" rotWithShape="1">
            <a:gsLst>
              <a:gs pos="74000">
                <a:srgbClr val="C00000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4673109" y="3216024"/>
            <a:ext cx="1242906" cy="29829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向阳工业区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26" name="文本框 27"/>
          <p:cNvSpPr txBox="1"/>
          <p:nvPr/>
        </p:nvSpPr>
        <p:spPr>
          <a:xfrm>
            <a:off x="1061114" y="5906702"/>
            <a:ext cx="990600" cy="400050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马桥人工智能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试验区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61" name="椭圆 60"/>
          <p:cNvSpPr>
            <a:spLocks noChangeAspect="1"/>
          </p:cNvSpPr>
          <p:nvPr/>
        </p:nvSpPr>
        <p:spPr bwMode="auto">
          <a:xfrm>
            <a:off x="5609258" y="5372410"/>
            <a:ext cx="469277" cy="469277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45718" rIns="0" bIns="45718" anchor="ctr"/>
          <a:lstStyle/>
          <a:p>
            <a:pPr algn="ctr"/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生命健康</a:t>
            </a:r>
            <a:endParaRPr lang="zh-CN" altLang="en-US" sz="1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79" name="椭圆 78"/>
          <p:cNvSpPr>
            <a:spLocks noChangeAspect="1"/>
          </p:cNvSpPr>
          <p:nvPr/>
        </p:nvSpPr>
        <p:spPr bwMode="auto">
          <a:xfrm>
            <a:off x="6364286" y="6203002"/>
            <a:ext cx="469277" cy="469277"/>
          </a:xfrm>
          <a:prstGeom prst="ellipse">
            <a:avLst/>
          </a:prstGeom>
          <a:solidFill>
            <a:srgbClr val="B280D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45718" rIns="0" bIns="45718" anchor="ctr"/>
          <a:lstStyle/>
          <a:p>
            <a:pPr algn="ctr"/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空天经济</a:t>
            </a:r>
            <a:endParaRPr lang="zh-CN" altLang="en-US" sz="1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>
            <a:spLocks noChangeAspect="1"/>
          </p:cNvSpPr>
          <p:nvPr/>
        </p:nvSpPr>
        <p:spPr>
          <a:xfrm>
            <a:off x="11163994" y="8762312"/>
            <a:ext cx="281073" cy="281072"/>
          </a:xfrm>
          <a:prstGeom prst="ellipse">
            <a:avLst/>
          </a:prstGeom>
          <a:solidFill>
            <a:srgbClr val="FFFFFF">
              <a:alpha val="60000"/>
            </a:srgb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defTabSz="913765"/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55"/>
          <p:cNvSpPr txBox="1"/>
          <p:nvPr/>
        </p:nvSpPr>
        <p:spPr>
          <a:xfrm>
            <a:off x="11528425" y="8437245"/>
            <a:ext cx="902970" cy="269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先进能源</a:t>
            </a:r>
            <a:endParaRPr lang="zh-CN" altLang="en-US" sz="12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01643" y="239395"/>
            <a:ext cx="15665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临港浦江国际科技城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07720" y="6313805"/>
            <a:ext cx="127127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</a:t>
            </a:r>
            <a:endParaRPr lang="en-US" altLang="zh-CN"/>
          </a:p>
        </p:txBody>
      </p:sp>
      <p:sp>
        <p:nvSpPr>
          <p:cNvPr id="106" name="文本框 105"/>
          <p:cNvSpPr txBox="1"/>
          <p:nvPr/>
        </p:nvSpPr>
        <p:spPr>
          <a:xfrm>
            <a:off x="1068705" y="6376670"/>
            <a:ext cx="835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智能经济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44475" y="696595"/>
            <a:ext cx="4667250" cy="741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-8255" y="798830"/>
            <a:ext cx="5017135" cy="64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双驱联动</a:t>
            </a:r>
            <a:r>
              <a:rPr lang="en-US" altLang="zh-CN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协同发展</a:t>
            </a:r>
            <a:endParaRPr lang="zh-CN" altLang="en-US" sz="3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0" name="文本框 30"/>
          <p:cNvSpPr txBox="1"/>
          <p:nvPr/>
        </p:nvSpPr>
        <p:spPr>
          <a:xfrm>
            <a:off x="10217150" y="3216275"/>
            <a:ext cx="902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200" b="1" dirty="0">
                <a:solidFill>
                  <a:srgbClr val="B280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空天经济</a:t>
            </a:r>
            <a:endParaRPr lang="zh-CN" altLang="en-US" sz="1200" b="1" dirty="0">
              <a:solidFill>
                <a:srgbClr val="B280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 bwMode="auto">
          <a:xfrm>
            <a:off x="5752728" y="6384776"/>
            <a:ext cx="469277" cy="46927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45718" rIns="0" bIns="45718" anchor="ctr"/>
          <a:lstStyle/>
          <a:p>
            <a:pPr algn="ctr"/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智能经济</a:t>
            </a:r>
            <a:endParaRPr lang="en-US" altLang="zh-CN" sz="1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21"/>
          <p:cNvSpPr txBox="1"/>
          <p:nvPr/>
        </p:nvSpPr>
        <p:spPr>
          <a:xfrm>
            <a:off x="9712802" y="2831768"/>
            <a:ext cx="1333698" cy="200055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上海航天产业基地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142" name="文本框 21"/>
          <p:cNvSpPr txBox="1"/>
          <p:nvPr/>
        </p:nvSpPr>
        <p:spPr>
          <a:xfrm>
            <a:off x="6363911" y="3071813"/>
            <a:ext cx="825500" cy="200025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吴泾留白区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14" name="文本框 15"/>
          <p:cNvSpPr txBox="1"/>
          <p:nvPr/>
        </p:nvSpPr>
        <p:spPr>
          <a:xfrm>
            <a:off x="1720187" y="3692036"/>
            <a:ext cx="1242906" cy="29829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莘庄工业区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15" name="Curved Down Arrow 50"/>
          <p:cNvSpPr/>
          <p:nvPr/>
        </p:nvSpPr>
        <p:spPr>
          <a:xfrm rot="6505181" flipH="1">
            <a:off x="5387340" y="4673600"/>
            <a:ext cx="1482090" cy="601980"/>
          </a:xfrm>
          <a:prstGeom prst="curvedDownArrow">
            <a:avLst/>
          </a:prstGeom>
          <a:gradFill flip="none" rotWithShape="1">
            <a:gsLst>
              <a:gs pos="40000">
                <a:srgbClr val="5ECAF0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8"/>
          <p:cNvSpPr txBox="1"/>
          <p:nvPr/>
        </p:nvSpPr>
        <p:spPr>
          <a:xfrm>
            <a:off x="9141306" y="1631928"/>
            <a:ext cx="1500411" cy="200055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临港浦江国际科技城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152" name="Curved Down Arrow 52"/>
          <p:cNvSpPr/>
          <p:nvPr/>
        </p:nvSpPr>
        <p:spPr>
          <a:xfrm rot="3111635" flipH="1" flipV="1">
            <a:off x="3959225" y="5126990"/>
            <a:ext cx="1440180" cy="534035"/>
          </a:xfrm>
          <a:prstGeom prst="curvedDown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0" name="直接箭头连接符 159"/>
          <p:cNvCxnSpPr/>
          <p:nvPr/>
        </p:nvCxnSpPr>
        <p:spPr>
          <a:xfrm>
            <a:off x="6776720" y="5772785"/>
            <a:ext cx="657860" cy="4565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4" name="文本框 23"/>
          <p:cNvSpPr txBox="1"/>
          <p:nvPr/>
        </p:nvSpPr>
        <p:spPr>
          <a:xfrm>
            <a:off x="3952474" y="6744595"/>
            <a:ext cx="1155700" cy="200025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江川老工业基地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2" name="Curved Down Arrow 52"/>
          <p:cNvSpPr/>
          <p:nvPr/>
        </p:nvSpPr>
        <p:spPr>
          <a:xfrm rot="8590428" flipH="1">
            <a:off x="4342130" y="4053840"/>
            <a:ext cx="6078855" cy="1192530"/>
          </a:xfrm>
          <a:prstGeom prst="curvedDownArrow">
            <a:avLst/>
          </a:prstGeom>
          <a:gradFill flip="none" rotWithShape="1">
            <a:gsLst>
              <a:gs pos="82000">
                <a:srgbClr val="92D050"/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8"/>
          <p:cNvSpPr txBox="1"/>
          <p:nvPr/>
        </p:nvSpPr>
        <p:spPr>
          <a:xfrm>
            <a:off x="5372995" y="5860028"/>
            <a:ext cx="1384995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2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大零号湾</a:t>
            </a:r>
            <a:endParaRPr lang="en-US" altLang="zh-CN" sz="12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  <a:p>
            <a:pPr algn="ctr" defTabSz="685800">
              <a:defRPr/>
            </a:pPr>
            <a:r>
              <a:rPr lang="zh-CN" altLang="en-US" sz="12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科技创新策源功能区</a:t>
            </a:r>
            <a:endParaRPr lang="zh-CN" altLang="en-US" sz="12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 bwMode="auto">
          <a:xfrm>
            <a:off x="5256793" y="6251426"/>
            <a:ext cx="469277" cy="469277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45718" rIns="0" bIns="45718" anchor="ctr"/>
          <a:p>
            <a:pPr algn="ctr"/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</a:t>
            </a:r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endParaRPr lang="zh-CN" altLang="en-US" sz="1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Curved Down Arrow 52"/>
          <p:cNvSpPr/>
          <p:nvPr/>
        </p:nvSpPr>
        <p:spPr>
          <a:xfrm rot="9130426" flipH="1">
            <a:off x="5340350" y="4027805"/>
            <a:ext cx="4951095" cy="1000125"/>
          </a:xfrm>
          <a:prstGeom prst="curvedDownArrow">
            <a:avLst/>
          </a:prstGeom>
          <a:gradFill flip="none" rotWithShape="1">
            <a:gsLst>
              <a:gs pos="82000">
                <a:srgbClr val="FFC000"/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1504168" y="7393323"/>
            <a:ext cx="2237231" cy="29829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 defTabSz="685800">
              <a:defRPr/>
            </a:pPr>
            <a:r>
              <a:rPr lang="zh-CN" altLang="en-US" sz="1300" b="1" kern="0" dirty="0">
                <a:solidFill>
                  <a:srgbClr val="5B9BD5">
                    <a:lumMod val="75000"/>
                  </a:srgbClr>
                </a:solidFill>
                <a:effectLst>
                  <a:glow rad="1397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80604020202020204" pitchFamily="34" charset="0"/>
              </a:rPr>
              <a:t>闵行经济技术开发区</a:t>
            </a:r>
            <a:endParaRPr lang="zh-CN" altLang="en-US" sz="1300" b="1" kern="0" dirty="0">
              <a:solidFill>
                <a:srgbClr val="5B9BD5">
                  <a:lumMod val="75000"/>
                </a:srgbClr>
              </a:solidFill>
              <a:effectLst>
                <a:glow rad="1397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37" name="Curved Down Arrow 52"/>
          <p:cNvSpPr/>
          <p:nvPr/>
        </p:nvSpPr>
        <p:spPr>
          <a:xfrm rot="5890431" flipH="1" flipV="1">
            <a:off x="6024880" y="4472305"/>
            <a:ext cx="2868295" cy="852170"/>
          </a:xfrm>
          <a:prstGeom prst="curvedUpArrow">
            <a:avLst/>
          </a:prstGeom>
          <a:gradFill flip="none" rotWithShape="1">
            <a:gsLst>
              <a:gs pos="77000">
                <a:srgbClr val="B280D9"/>
              </a:gs>
              <a:gs pos="100000">
                <a:schemeClr val="bg1">
                  <a:alpha val="2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x-none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>
            <a:spLocks noChangeAspect="1"/>
          </p:cNvSpPr>
          <p:nvPr/>
        </p:nvSpPr>
        <p:spPr bwMode="auto">
          <a:xfrm>
            <a:off x="5283191" y="4944747"/>
            <a:ext cx="469277" cy="469277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45718" rIns="0" bIns="45718" anchor="ctr"/>
          <a:lstStyle/>
          <a:p>
            <a:pPr algn="ctr"/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Palatino"/>
              </a:rPr>
              <a:t>先进能源</a:t>
            </a:r>
            <a:endParaRPr lang="zh-CN" altLang="en-US" sz="1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Palatino"/>
            </a:endParaRPr>
          </a:p>
        </p:txBody>
      </p:sp>
      <p:sp>
        <p:nvSpPr>
          <p:cNvPr id="62" name="椭圆 61"/>
          <p:cNvSpPr>
            <a:spLocks noChangeAspect="1"/>
          </p:cNvSpPr>
          <p:nvPr/>
        </p:nvSpPr>
        <p:spPr bwMode="auto">
          <a:xfrm>
            <a:off x="4745661" y="5772791"/>
            <a:ext cx="469277" cy="46927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45718" rIns="0" bIns="45718" anchor="ctr"/>
          <a:lstStyle/>
          <a:p>
            <a:pPr algn="ctr"/>
            <a:r>
              <a:rPr lang="zh-CN" altLang="en-US" sz="12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智能经济</a:t>
            </a:r>
            <a:endParaRPr lang="en-US" altLang="zh-CN" sz="12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81760" y="7691755"/>
            <a:ext cx="192024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</a:t>
            </a:r>
            <a:endParaRPr lang="en-US" altLang="zh-CN"/>
          </a:p>
        </p:txBody>
      </p:sp>
      <p:sp>
        <p:nvSpPr>
          <p:cNvPr id="60" name="矩形 59"/>
          <p:cNvSpPr/>
          <p:nvPr/>
        </p:nvSpPr>
        <p:spPr>
          <a:xfrm>
            <a:off x="3894455" y="6986270"/>
            <a:ext cx="127127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</a:t>
            </a:r>
            <a:endParaRPr lang="en-US" altLang="zh-CN"/>
          </a:p>
        </p:txBody>
      </p:sp>
      <p:sp>
        <p:nvSpPr>
          <p:cNvPr id="70" name="矩形 69"/>
          <p:cNvSpPr/>
          <p:nvPr/>
        </p:nvSpPr>
        <p:spPr>
          <a:xfrm>
            <a:off x="10031095" y="3138805"/>
            <a:ext cx="127127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</a:t>
            </a:r>
            <a:endParaRPr lang="en-US" altLang="zh-CN"/>
          </a:p>
        </p:txBody>
      </p:sp>
      <p:sp>
        <p:nvSpPr>
          <p:cNvPr id="91" name="矩形 90"/>
          <p:cNvSpPr/>
          <p:nvPr/>
        </p:nvSpPr>
        <p:spPr>
          <a:xfrm>
            <a:off x="1431925" y="4025900"/>
            <a:ext cx="1762760" cy="59499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</a:t>
            </a:r>
            <a:endParaRPr lang="en-US" altLang="zh-CN"/>
          </a:p>
        </p:txBody>
      </p:sp>
      <p:sp>
        <p:nvSpPr>
          <p:cNvPr id="94" name="矩形 93"/>
          <p:cNvSpPr/>
          <p:nvPr/>
        </p:nvSpPr>
        <p:spPr>
          <a:xfrm>
            <a:off x="8992870" y="1957070"/>
            <a:ext cx="1881505" cy="6864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</a:t>
            </a:r>
            <a:endParaRPr lang="en-US" altLang="zh-CN"/>
          </a:p>
        </p:txBody>
      </p:sp>
      <p:sp>
        <p:nvSpPr>
          <p:cNvPr id="98" name="矩形 97"/>
          <p:cNvSpPr/>
          <p:nvPr/>
        </p:nvSpPr>
        <p:spPr>
          <a:xfrm>
            <a:off x="6256655" y="3313430"/>
            <a:ext cx="110363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</a:t>
            </a:r>
            <a:endParaRPr lang="en-US" altLang="zh-CN"/>
          </a:p>
        </p:txBody>
      </p:sp>
      <p:sp>
        <p:nvSpPr>
          <p:cNvPr id="108" name="矩形 107"/>
          <p:cNvSpPr/>
          <p:nvPr/>
        </p:nvSpPr>
        <p:spPr>
          <a:xfrm>
            <a:off x="4456430" y="3504565"/>
            <a:ext cx="1683385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</a:t>
            </a:r>
            <a:endParaRPr lang="en-US" altLang="zh-CN"/>
          </a:p>
        </p:txBody>
      </p:sp>
      <p:sp>
        <p:nvSpPr>
          <p:cNvPr id="130" name="椭圆 129"/>
          <p:cNvSpPr/>
          <p:nvPr/>
        </p:nvSpPr>
        <p:spPr>
          <a:xfrm>
            <a:off x="4625975" y="4812665"/>
            <a:ext cx="2600325" cy="2322830"/>
          </a:xfrm>
          <a:prstGeom prst="ellipse">
            <a:avLst/>
          </a:prstGeom>
          <a:noFill/>
          <a:ln w="82550">
            <a:solidFill>
              <a:schemeClr val="accent2">
                <a:lumMod val="75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1" name="文本框 140"/>
          <p:cNvSpPr txBox="1"/>
          <p:nvPr/>
        </p:nvSpPr>
        <p:spPr>
          <a:xfrm>
            <a:off x="6400800" y="4944745"/>
            <a:ext cx="2558415" cy="6477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lt1"/>
          </a:lnRef>
          <a:fillRef idx="1">
            <a:prstClr val="black"/>
          </a:fillRef>
          <a:effectRef idx="1">
            <a:prstClr val="black"/>
          </a:effectRef>
          <a:fontRef idx="minor">
            <a:schemeClr val="lt1"/>
          </a:fontRef>
        </p:style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方正大黑简体" panose="02000000000000000000" charset="-122"/>
                <a:ea typeface="方正大黑简体" panose="02000000000000000000" charset="-122"/>
              </a:rPr>
              <a:t>创新链驱动</a:t>
            </a:r>
            <a:endParaRPr lang="zh-CN" altLang="en-US" sz="3600" b="1">
              <a:latin typeface="方正大黑简体" panose="02000000000000000000" charset="-122"/>
              <a:ea typeface="方正大黑简体" panose="02000000000000000000" charset="-122"/>
            </a:endParaRPr>
          </a:p>
        </p:txBody>
      </p:sp>
      <p:pic>
        <p:nvPicPr>
          <p:cNvPr id="155" name="图片 154" descr="屏幕截图 2025-01-09 093616"/>
          <p:cNvPicPr>
            <a:picLocks noChangeAspect="1"/>
          </p:cNvPicPr>
          <p:nvPr/>
        </p:nvPicPr>
        <p:blipFill>
          <a:blip r:embed="rId2"/>
          <a:srcRect l="25580" t="36697" r="48091" b="32584"/>
          <a:stretch>
            <a:fillRect/>
          </a:stretch>
        </p:blipFill>
        <p:spPr>
          <a:xfrm>
            <a:off x="10978515" y="487045"/>
            <a:ext cx="1784985" cy="1110615"/>
          </a:xfrm>
          <a:prstGeom prst="rect">
            <a:avLst/>
          </a:prstGeom>
        </p:spPr>
      </p:pic>
      <p:sp>
        <p:nvSpPr>
          <p:cNvPr id="156" name="流程图: 过程 155"/>
          <p:cNvSpPr/>
          <p:nvPr/>
        </p:nvSpPr>
        <p:spPr>
          <a:xfrm>
            <a:off x="10845800" y="418465"/>
            <a:ext cx="2032000" cy="1238250"/>
          </a:xfrm>
          <a:prstGeom prst="flowChartProcess">
            <a:avLst/>
          </a:prstGeom>
          <a:ln w="12700" cap="flat" cmpd="sng" algn="ctr">
            <a:solidFill>
              <a:prstClr val="black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11146790" y="569595"/>
            <a:ext cx="1326515" cy="6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75000"/>
                  </a:schemeClr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ctr">
              <a:buClrTx/>
              <a:buSzTx/>
              <a:buFontTx/>
            </a:pPr>
            <a:r>
              <a:rPr lang="zh-CN" altLang="en-US" sz="1400" b="1" dirty="0">
                <a:solidFill>
                  <a:schemeClr val="bg1"/>
                </a:solidFill>
                <a:highlight>
                  <a:srgbClr val="800000"/>
                </a:highlight>
                <a:latin typeface="+mn-ea"/>
                <a:ea typeface="+mj-ea"/>
                <a:sym typeface="+mn-ea"/>
              </a:rPr>
              <a:t>长兴海洋装备产业园</a:t>
            </a:r>
            <a:endParaRPr lang="zh-CN" altLang="en-US" sz="1400" b="1" dirty="0">
              <a:solidFill>
                <a:schemeClr val="bg1"/>
              </a:solidFill>
              <a:highlight>
                <a:srgbClr val="800000"/>
              </a:highlight>
              <a:latin typeface="+mn-ea"/>
              <a:ea typeface="+mj-ea"/>
              <a:sym typeface="+mn-ea"/>
            </a:endParaRPr>
          </a:p>
        </p:txBody>
      </p:sp>
      <p:sp>
        <p:nvSpPr>
          <p:cNvPr id="158" name="流程图: 过程 157"/>
          <p:cNvSpPr/>
          <p:nvPr/>
        </p:nvSpPr>
        <p:spPr>
          <a:xfrm>
            <a:off x="1135380" y="1591310"/>
            <a:ext cx="2308225" cy="1978025"/>
          </a:xfrm>
          <a:prstGeom prst="flowChartProcess">
            <a:avLst/>
          </a:prstGeom>
          <a:ln w="12700" cap="flat" cmpd="sng" algn="ctr">
            <a:solidFill>
              <a:prstClr val="black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9" name="图片 15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8895" y="1610995"/>
            <a:ext cx="2045970" cy="1934845"/>
          </a:xfrm>
          <a:prstGeom prst="rect">
            <a:avLst/>
          </a:prstGeom>
        </p:spPr>
      </p:pic>
      <p:sp>
        <p:nvSpPr>
          <p:cNvPr id="161" name="椭圆 160"/>
          <p:cNvSpPr/>
          <p:nvPr/>
        </p:nvSpPr>
        <p:spPr>
          <a:xfrm>
            <a:off x="2151380" y="3103880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2" name="椭圆 161"/>
          <p:cNvSpPr/>
          <p:nvPr/>
        </p:nvSpPr>
        <p:spPr>
          <a:xfrm>
            <a:off x="2252980" y="3062605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3" name="椭圆 162"/>
          <p:cNvSpPr/>
          <p:nvPr/>
        </p:nvSpPr>
        <p:spPr>
          <a:xfrm>
            <a:off x="2275205" y="3171825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4" name="椭圆 163"/>
          <p:cNvSpPr/>
          <p:nvPr/>
        </p:nvSpPr>
        <p:spPr>
          <a:xfrm>
            <a:off x="2503805" y="2929255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5" name="椭圆 164"/>
          <p:cNvSpPr/>
          <p:nvPr/>
        </p:nvSpPr>
        <p:spPr>
          <a:xfrm>
            <a:off x="2183130" y="3208655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6" name="椭圆 165"/>
          <p:cNvSpPr/>
          <p:nvPr/>
        </p:nvSpPr>
        <p:spPr>
          <a:xfrm>
            <a:off x="2316480" y="3276600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7" name="椭圆 166"/>
          <p:cNvSpPr/>
          <p:nvPr/>
        </p:nvSpPr>
        <p:spPr>
          <a:xfrm>
            <a:off x="2349500" y="3379470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8" name="椭圆 167"/>
          <p:cNvSpPr/>
          <p:nvPr/>
        </p:nvSpPr>
        <p:spPr>
          <a:xfrm>
            <a:off x="2419985" y="2967355"/>
            <a:ext cx="85090" cy="9715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9" name="文本框 55"/>
          <p:cNvSpPr txBox="1"/>
          <p:nvPr/>
        </p:nvSpPr>
        <p:spPr>
          <a:xfrm>
            <a:off x="1500505" y="1821180"/>
            <a:ext cx="1663065" cy="3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ctr">
              <a:buClrTx/>
              <a:buSzTx/>
              <a:buFontTx/>
            </a:pPr>
            <a:r>
              <a:rPr lang="zh-CN" altLang="en-US" sz="1400" b="1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+mj-ea"/>
                <a:ea typeface="+mj-ea"/>
              </a:rPr>
              <a:t>虹桥前湾生物医药研发总部集聚区</a:t>
            </a:r>
            <a:endParaRPr lang="zh-CN" altLang="en-US" sz="1400" b="1" dirty="0">
              <a:solidFill>
                <a:schemeClr val="bg1"/>
              </a:solidFill>
              <a:effectLst/>
              <a:highlight>
                <a:srgbClr val="800000"/>
              </a:highlight>
              <a:latin typeface="+mj-ea"/>
              <a:ea typeface="+mj-ea"/>
            </a:endParaRPr>
          </a:p>
        </p:txBody>
      </p:sp>
      <p:sp>
        <p:nvSpPr>
          <p:cNvPr id="137" name="椭圆 136"/>
          <p:cNvSpPr/>
          <p:nvPr/>
        </p:nvSpPr>
        <p:spPr>
          <a:xfrm rot="19860000">
            <a:off x="-140970" y="2212975"/>
            <a:ext cx="12785725" cy="5731510"/>
          </a:xfrm>
          <a:prstGeom prst="ellipse">
            <a:avLst/>
          </a:prstGeom>
          <a:noFill/>
          <a:ln w="60325">
            <a:solidFill>
              <a:schemeClr val="accent2">
                <a:lumMod val="7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4152265" y="2064385"/>
            <a:ext cx="2496820" cy="57023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lt1"/>
          </a:lnRef>
          <a:fillRef idx="1">
            <a:prstClr val="black"/>
          </a:fillRef>
          <a:effectRef idx="1">
            <a:prstClr val="black"/>
          </a:effectRef>
          <a:fontRef idx="minor">
            <a:schemeClr val="lt1"/>
          </a:fontRef>
        </p:style>
        <p:txBody>
          <a:bodyPr wrap="square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latin typeface="方正大黑简体" panose="02000000000000000000" charset="-122"/>
                <a:ea typeface="方正大黑简体" panose="02000000000000000000" charset="-122"/>
              </a:rPr>
              <a:t>产业链驱动</a:t>
            </a:r>
            <a:endParaRPr lang="zh-CN" altLang="en-US" sz="3600" b="1">
              <a:latin typeface="方正大黑简体" panose="02000000000000000000" charset="-122"/>
              <a:ea typeface="方正大黑简体" panose="02000000000000000000" charset="-122"/>
            </a:endParaRPr>
          </a:p>
        </p:txBody>
      </p:sp>
      <p:sp>
        <p:nvSpPr>
          <p:cNvPr id="134" name="文本框 31"/>
          <p:cNvSpPr txBox="1"/>
          <p:nvPr/>
        </p:nvSpPr>
        <p:spPr>
          <a:xfrm>
            <a:off x="4152265" y="7019925"/>
            <a:ext cx="838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solidFill>
                  <a:srgbClr val="B280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空天经济</a:t>
            </a:r>
            <a:endParaRPr lang="zh-CN" altLang="en-US" sz="1200" b="1" dirty="0">
              <a:solidFill>
                <a:srgbClr val="B280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030787" y="2075815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生命健康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929312" y="2075815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海洋工程</a:t>
            </a:r>
            <a:endParaRPr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9500235" y="2364105"/>
            <a:ext cx="867410" cy="274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FontTx/>
            </a:pP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先进能源</a:t>
            </a:r>
            <a:r>
              <a:rPr lang="en-US" altLang="zh-CN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36700" y="4080510"/>
            <a:ext cx="829945" cy="18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生命健康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1915795" y="4279265"/>
            <a:ext cx="813435" cy="341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海洋工程</a:t>
            </a:r>
            <a:r>
              <a:rPr lang="en-US" altLang="zh-CN" sz="1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2387600" y="4094480"/>
            <a:ext cx="829945" cy="184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空天经济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536700" y="7758623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智能经济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2337976" y="7752908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生命健康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30"/>
          <p:cNvSpPr txBox="1"/>
          <p:nvPr/>
        </p:nvSpPr>
        <p:spPr>
          <a:xfrm>
            <a:off x="6329045" y="3360420"/>
            <a:ext cx="1022350" cy="281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 dirty="0">
                <a:solidFill>
                  <a:srgbClr val="B280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空天经济</a:t>
            </a:r>
            <a:endParaRPr lang="zh-CN" altLang="en-US" sz="1200" b="1" dirty="0">
              <a:solidFill>
                <a:srgbClr val="B280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4406022" y="3590330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生命健康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5213350" y="3503930"/>
            <a:ext cx="946785" cy="807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智能经济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1810926" y="2280478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生命健康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1590675" y="2236470"/>
            <a:ext cx="127127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</a:t>
            </a:r>
            <a:endParaRPr lang="en-US" altLang="zh-CN"/>
          </a:p>
        </p:txBody>
      </p:sp>
      <p:sp>
        <p:nvSpPr>
          <p:cNvPr id="172" name="文本框 171"/>
          <p:cNvSpPr txBox="1"/>
          <p:nvPr/>
        </p:nvSpPr>
        <p:spPr>
          <a:xfrm>
            <a:off x="11377112" y="1200150"/>
            <a:ext cx="829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海洋工程</a:t>
            </a:r>
            <a:endParaRPr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11202035" y="1134745"/>
            <a:ext cx="1271270" cy="4070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3c10447-9a62-4dab-ac5a-3ba6e67880d2"/>
  <p:tag name="COMMONDATA" val="eyJoZGlkIjoiMzQxODRhNTQxY2M5M2Y0YWVjODJkNmIzMTQ4ZDg0ZGQifQ=="/>
  <p:tag name="resource_record_key" val="{&quot;10&quot;:[20211662,21565017,50026276],&quot;13&quot;:[4364928,4364915,4364947,4364950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演示</Application>
  <PresentationFormat>A3 纸张(297x420 毫米)</PresentationFormat>
  <Paragraphs>110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Nimbus Roman No9 L</vt:lpstr>
      <vt:lpstr>微软雅黑</vt:lpstr>
      <vt:lpstr>黑体</vt:lpstr>
      <vt:lpstr>Palatino</vt:lpstr>
      <vt:lpstr>方正大黑简体</vt:lpstr>
      <vt:lpstr>Calibri</vt:lpstr>
      <vt:lpstr>DejaVu Sans</vt:lpstr>
      <vt:lpstr>方正书宋_GBK</vt:lpstr>
      <vt:lpstr>宋体</vt:lpstr>
      <vt:lpstr>Arial Unicode MS</vt:lpstr>
      <vt:lpstr>仿宋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陆晓冬</dc:creator>
  <cp:lastModifiedBy>mhxc</cp:lastModifiedBy>
  <cp:revision>177</cp:revision>
  <dcterms:created xsi:type="dcterms:W3CDTF">2025-12-11T03:04:46Z</dcterms:created>
  <dcterms:modified xsi:type="dcterms:W3CDTF">2025-12-11T03:04:46Z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9D9CB21C11897F5CBA343A69D983E7F7</vt:lpwstr>
  </property>
  <property fmtid="{D5CDD505-2E9C-101B-9397-08002B2CF9AE}" pid="3" name="KSOProductBuildVer">
    <vt:lpwstr>2052-11.8.2.1119</vt:lpwstr>
  </property>
</Properties>
</file>