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258" r:id="rId3"/>
  </p:sldIdLst>
  <p:sldSz cx="6858000" cy="9144000" type="screen4x3"/>
  <p:notesSz cx="6807200" cy="9939338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026" y="-228"/>
      </p:cViewPr>
      <p:guideLst>
        <p:guide orient="horz" pos="2862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19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190"/>
            </a:lvl1pPr>
          </a:lstStyle>
          <a:p>
            <a:fld id="{0F9B84EA-7D68-4D60-9CB1-D50884785D1C}" type="datetimeFigureOut">
              <a:rPr lang="zh-CN" altLang="en-US" smtClean="0"/>
              <a:t>2023/6/2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40344"/>
            <a:ext cx="2949787" cy="4986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9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5838" y="9440344"/>
            <a:ext cx="2949787" cy="4986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9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256131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2023/6/2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21894" y="1242378"/>
            <a:ext cx="5963412" cy="3354419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0720" y="4783153"/>
            <a:ext cx="5445760" cy="3913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40344"/>
            <a:ext cx="2949787" cy="4986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5838" y="9440344"/>
            <a:ext cx="2949787" cy="4986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01173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14D29-6F5F-4A43-8FB4-25B46A627D7C}" type="datetimeFigureOut">
              <a:rPr lang="zh-CN" altLang="en-US" smtClean="0"/>
              <a:t>2023/6/2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04CF0-059A-4B26-9BEC-3A1E482271E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14D29-6F5F-4A43-8FB4-25B46A627D7C}" type="datetimeFigureOut">
              <a:rPr lang="zh-CN" altLang="en-US" smtClean="0"/>
              <a:t>2023/6/2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04CF0-059A-4B26-9BEC-3A1E482271E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14D29-6F5F-4A43-8FB4-25B46A627D7C}" type="datetimeFigureOut">
              <a:rPr lang="zh-CN" altLang="en-US" smtClean="0"/>
              <a:t>2023/6/2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04CF0-059A-4B26-9BEC-3A1E482271E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14D29-6F5F-4A43-8FB4-25B46A627D7C}" type="datetimeFigureOut">
              <a:rPr lang="zh-CN" altLang="en-US" smtClean="0"/>
              <a:t>2023/6/2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04CF0-059A-4B26-9BEC-3A1E482271E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14D29-6F5F-4A43-8FB4-25B46A627D7C}" type="datetimeFigureOut">
              <a:rPr lang="zh-CN" altLang="en-US" smtClean="0"/>
              <a:t>2023/6/2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04CF0-059A-4B26-9BEC-3A1E482271E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14D29-6F5F-4A43-8FB4-25B46A627D7C}" type="datetimeFigureOut">
              <a:rPr lang="zh-CN" altLang="en-US" smtClean="0"/>
              <a:t>2023/6/2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04CF0-059A-4B26-9BEC-3A1E482271E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14D29-6F5F-4A43-8FB4-25B46A627D7C}" type="datetimeFigureOut">
              <a:rPr lang="zh-CN" altLang="en-US" smtClean="0"/>
              <a:t>2023/6/2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04CF0-059A-4B26-9BEC-3A1E482271E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14D29-6F5F-4A43-8FB4-25B46A627D7C}" type="datetimeFigureOut">
              <a:rPr lang="zh-CN" altLang="en-US" smtClean="0"/>
              <a:t>2023/6/2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04CF0-059A-4B26-9BEC-3A1E482271E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14D29-6F5F-4A43-8FB4-25B46A627D7C}" type="datetimeFigureOut">
              <a:rPr lang="zh-CN" altLang="en-US" smtClean="0"/>
              <a:t>2023/6/2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04CF0-059A-4B26-9BEC-3A1E482271E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14D29-6F5F-4A43-8FB4-25B46A627D7C}" type="datetimeFigureOut">
              <a:rPr lang="zh-CN" altLang="en-US" smtClean="0"/>
              <a:t>2023/6/2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04CF0-059A-4B26-9BEC-3A1E482271E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14D29-6F5F-4A43-8FB4-25B46A627D7C}" type="datetimeFigureOut">
              <a:rPr lang="zh-CN" altLang="en-US" smtClean="0"/>
              <a:t>2023/6/2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04CF0-059A-4B26-9BEC-3A1E482271E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814D29-6F5F-4A43-8FB4-25B46A627D7C}" type="datetimeFigureOut">
              <a:rPr lang="zh-CN" altLang="en-US" smtClean="0"/>
              <a:t>2023/6/2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304CF0-059A-4B26-9BEC-3A1E482271E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8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8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8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8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8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矩形 29"/>
          <p:cNvSpPr/>
          <p:nvPr/>
        </p:nvSpPr>
        <p:spPr>
          <a:xfrm>
            <a:off x="2132855" y="971600"/>
            <a:ext cx="4176464" cy="1880839"/>
          </a:xfrm>
          <a:prstGeom prst="rect">
            <a:avLst/>
          </a:prstGeom>
          <a:ln>
            <a:solidFill>
              <a:schemeClr val="dk1">
                <a:alpha val="50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350" dirty="0"/>
          </a:p>
        </p:txBody>
      </p:sp>
      <p:sp>
        <p:nvSpPr>
          <p:cNvPr id="10" name="下箭头 9"/>
          <p:cNvSpPr/>
          <p:nvPr/>
        </p:nvSpPr>
        <p:spPr>
          <a:xfrm>
            <a:off x="4192951" y="1624612"/>
            <a:ext cx="172153" cy="2132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26" name="TextBox 25"/>
          <p:cNvSpPr txBox="1"/>
          <p:nvPr/>
        </p:nvSpPr>
        <p:spPr>
          <a:xfrm>
            <a:off x="332656" y="395536"/>
            <a:ext cx="6480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/>
              <a:t>闵行区教育系统直管学校校舍</a:t>
            </a:r>
            <a:r>
              <a:rPr lang="zh-CN" altLang="en-US" b="1" dirty="0"/>
              <a:t>修缮（专项资金类）实施</a:t>
            </a:r>
            <a:r>
              <a:rPr lang="zh-CN" altLang="en-US" b="1" dirty="0" smtClean="0"/>
              <a:t>流程图</a:t>
            </a:r>
            <a:endParaRPr lang="zh-CN" altLang="en-US" b="1" dirty="0"/>
          </a:p>
        </p:txBody>
      </p:sp>
      <p:sp>
        <p:nvSpPr>
          <p:cNvPr id="31" name="矩形 30"/>
          <p:cNvSpPr/>
          <p:nvPr/>
        </p:nvSpPr>
        <p:spPr>
          <a:xfrm>
            <a:off x="379322" y="1765940"/>
            <a:ext cx="1465502" cy="538795"/>
          </a:xfrm>
          <a:prstGeom prst="rect">
            <a:avLst/>
          </a:prstGeom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350" b="1" dirty="0" smtClean="0"/>
              <a:t>一、专项修缮项目计划与审批</a:t>
            </a:r>
            <a:endParaRPr lang="zh-CN" altLang="en-US" sz="1350" b="1" dirty="0"/>
          </a:p>
        </p:txBody>
      </p:sp>
      <p:sp>
        <p:nvSpPr>
          <p:cNvPr id="33" name="矩形 32"/>
          <p:cNvSpPr/>
          <p:nvPr/>
        </p:nvSpPr>
        <p:spPr>
          <a:xfrm>
            <a:off x="331770" y="4105213"/>
            <a:ext cx="1513054" cy="538795"/>
          </a:xfrm>
          <a:prstGeom prst="rect">
            <a:avLst/>
          </a:prstGeom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350" b="1" dirty="0" smtClean="0"/>
              <a:t>二、项目前期及实施</a:t>
            </a:r>
            <a:endParaRPr lang="zh-CN" altLang="en-US" sz="1350" b="1" dirty="0"/>
          </a:p>
        </p:txBody>
      </p:sp>
      <p:sp>
        <p:nvSpPr>
          <p:cNvPr id="11" name="圆角矩形 10"/>
          <p:cNvSpPr/>
          <p:nvPr/>
        </p:nvSpPr>
        <p:spPr>
          <a:xfrm>
            <a:off x="2348865" y="1846580"/>
            <a:ext cx="3815080" cy="35306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100" dirty="0" smtClean="0"/>
              <a:t>2</a:t>
            </a:r>
            <a:r>
              <a:rPr lang="zh-CN" altLang="en-US" sz="1100" dirty="0" smtClean="0"/>
              <a:t>、管理中心组织现场踏勘、初审形成</a:t>
            </a:r>
            <a:r>
              <a:rPr lang="zh-CN" altLang="en-US" sz="1100" dirty="0"/>
              <a:t>初稿；</a:t>
            </a:r>
            <a:r>
              <a:rPr lang="zh-CN" altLang="en-US" sz="1100" dirty="0" smtClean="0"/>
              <a:t>组织各方论证形成</a:t>
            </a:r>
            <a:r>
              <a:rPr lang="zh-CN" altLang="en-US" sz="1100" dirty="0"/>
              <a:t>报送</a:t>
            </a:r>
            <a:r>
              <a:rPr lang="zh-CN" altLang="en-US" sz="1100" dirty="0" smtClean="0"/>
              <a:t>稿；局办会、“三重一大”审议形成最终稿</a:t>
            </a:r>
            <a:endParaRPr lang="zh-CN" altLang="en-US" sz="1100" dirty="0"/>
          </a:p>
        </p:txBody>
      </p:sp>
      <p:sp>
        <p:nvSpPr>
          <p:cNvPr id="6" name="圆角矩形 5"/>
          <p:cNvSpPr/>
          <p:nvPr/>
        </p:nvSpPr>
        <p:spPr>
          <a:xfrm>
            <a:off x="2636910" y="1115616"/>
            <a:ext cx="3096344" cy="49106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100" dirty="0" smtClean="0"/>
              <a:t>1</a:t>
            </a:r>
            <a:r>
              <a:rPr lang="zh-CN" altLang="en-US" sz="1100" dirty="0" smtClean="0"/>
              <a:t>、项目申报（学校委托设计编制校舍修缮</a:t>
            </a:r>
            <a:r>
              <a:rPr lang="zh-CN" altLang="en-US" sz="1100" dirty="0"/>
              <a:t>计划包括设计方案及估算</a:t>
            </a:r>
            <a:r>
              <a:rPr lang="zh-CN" altLang="en-US" sz="1100" dirty="0" smtClean="0"/>
              <a:t>）</a:t>
            </a:r>
            <a:endParaRPr lang="zh-CN" altLang="en-US" sz="1100" dirty="0"/>
          </a:p>
        </p:txBody>
      </p:sp>
      <p:sp>
        <p:nvSpPr>
          <p:cNvPr id="29" name="圆角矩形 28"/>
          <p:cNvSpPr/>
          <p:nvPr/>
        </p:nvSpPr>
        <p:spPr>
          <a:xfrm>
            <a:off x="2741201" y="2413901"/>
            <a:ext cx="3096344" cy="3528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100" dirty="0" smtClean="0"/>
              <a:t>3</a:t>
            </a:r>
            <a:r>
              <a:rPr lang="zh-CN" altLang="en-US" sz="1100" dirty="0" smtClean="0"/>
              <a:t>、项目上报主管部门审批</a:t>
            </a:r>
            <a:endParaRPr lang="zh-CN" altLang="en-US" sz="1100" dirty="0"/>
          </a:p>
        </p:txBody>
      </p:sp>
      <p:sp>
        <p:nvSpPr>
          <p:cNvPr id="41" name="下箭头 40"/>
          <p:cNvSpPr/>
          <p:nvPr/>
        </p:nvSpPr>
        <p:spPr>
          <a:xfrm>
            <a:off x="4192951" y="2200676"/>
            <a:ext cx="172153" cy="2132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47" name="矩形 46"/>
          <p:cNvSpPr/>
          <p:nvPr/>
        </p:nvSpPr>
        <p:spPr>
          <a:xfrm>
            <a:off x="2132856" y="3275856"/>
            <a:ext cx="4176465" cy="2215754"/>
          </a:xfrm>
          <a:prstGeom prst="rect">
            <a:avLst/>
          </a:prstGeom>
          <a:ln>
            <a:solidFill>
              <a:schemeClr val="dk1">
                <a:alpha val="50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350" dirty="0"/>
          </a:p>
        </p:txBody>
      </p:sp>
      <p:sp>
        <p:nvSpPr>
          <p:cNvPr id="48" name="下箭头 47"/>
          <p:cNvSpPr/>
          <p:nvPr/>
        </p:nvSpPr>
        <p:spPr>
          <a:xfrm>
            <a:off x="4253369" y="3712844"/>
            <a:ext cx="172153" cy="2132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49" name="圆角矩形 48"/>
          <p:cNvSpPr/>
          <p:nvPr/>
        </p:nvSpPr>
        <p:spPr>
          <a:xfrm>
            <a:off x="2741200" y="3935109"/>
            <a:ext cx="3096345" cy="3528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100" dirty="0" smtClean="0"/>
              <a:t>5</a:t>
            </a:r>
            <a:r>
              <a:rPr lang="zh-CN" altLang="en-US" sz="1100" dirty="0" smtClean="0"/>
              <a:t>、工程招投标（清单编制、招投标）</a:t>
            </a:r>
            <a:endParaRPr lang="zh-CN" altLang="en-US" sz="1100" dirty="0"/>
          </a:p>
        </p:txBody>
      </p:sp>
      <p:sp>
        <p:nvSpPr>
          <p:cNvPr id="50" name="圆角矩形 49"/>
          <p:cNvSpPr/>
          <p:nvPr/>
        </p:nvSpPr>
        <p:spPr>
          <a:xfrm>
            <a:off x="2741200" y="3343913"/>
            <a:ext cx="3096345" cy="351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100" dirty="0" smtClean="0"/>
              <a:t>4</a:t>
            </a:r>
            <a:r>
              <a:rPr lang="zh-CN" altLang="en-US" sz="1100" dirty="0" smtClean="0"/>
              <a:t>、施工图纸设计</a:t>
            </a:r>
            <a:endParaRPr lang="zh-CN" altLang="en-US" sz="1100" dirty="0"/>
          </a:p>
        </p:txBody>
      </p:sp>
      <p:sp>
        <p:nvSpPr>
          <p:cNvPr id="54" name="下箭头 53"/>
          <p:cNvSpPr/>
          <p:nvPr/>
        </p:nvSpPr>
        <p:spPr>
          <a:xfrm>
            <a:off x="4253370" y="4846685"/>
            <a:ext cx="172153" cy="2132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55" name="圆角矩形 54"/>
          <p:cNvSpPr/>
          <p:nvPr/>
        </p:nvSpPr>
        <p:spPr>
          <a:xfrm>
            <a:off x="2741201" y="5068950"/>
            <a:ext cx="3096345" cy="3528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100" dirty="0"/>
              <a:t>7</a:t>
            </a:r>
            <a:r>
              <a:rPr lang="zh-CN" altLang="en-US" sz="1100" dirty="0" smtClean="0"/>
              <a:t>、暑期施工阶段</a:t>
            </a:r>
            <a:endParaRPr lang="zh-CN" altLang="en-US" sz="1100" dirty="0"/>
          </a:p>
        </p:txBody>
      </p:sp>
      <p:sp>
        <p:nvSpPr>
          <p:cNvPr id="59" name="矩形 58"/>
          <p:cNvSpPr/>
          <p:nvPr/>
        </p:nvSpPr>
        <p:spPr>
          <a:xfrm>
            <a:off x="331770" y="6769509"/>
            <a:ext cx="1513054" cy="538795"/>
          </a:xfrm>
          <a:prstGeom prst="rect">
            <a:avLst/>
          </a:prstGeom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350" b="1" dirty="0" smtClean="0"/>
              <a:t>三、验收、结算、付款、评价</a:t>
            </a:r>
            <a:endParaRPr lang="zh-CN" altLang="en-US" sz="1200" b="1" dirty="0"/>
          </a:p>
        </p:txBody>
      </p:sp>
      <p:sp>
        <p:nvSpPr>
          <p:cNvPr id="56" name="圆角矩形 55"/>
          <p:cNvSpPr/>
          <p:nvPr/>
        </p:nvSpPr>
        <p:spPr>
          <a:xfrm>
            <a:off x="2741201" y="4509032"/>
            <a:ext cx="3096345" cy="351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100" dirty="0" smtClean="0"/>
              <a:t>6</a:t>
            </a:r>
            <a:r>
              <a:rPr lang="zh-CN" altLang="en-US" sz="1100" dirty="0" smtClean="0"/>
              <a:t>、施工许可证及施工准备</a:t>
            </a:r>
            <a:endParaRPr lang="zh-CN" altLang="en-US" sz="1100" dirty="0"/>
          </a:p>
        </p:txBody>
      </p:sp>
      <p:sp>
        <p:nvSpPr>
          <p:cNvPr id="60" name="矩形 59"/>
          <p:cNvSpPr/>
          <p:nvPr/>
        </p:nvSpPr>
        <p:spPr>
          <a:xfrm>
            <a:off x="2165137" y="5868145"/>
            <a:ext cx="4144183" cy="2232248"/>
          </a:xfrm>
          <a:prstGeom prst="rect">
            <a:avLst/>
          </a:prstGeom>
          <a:ln>
            <a:solidFill>
              <a:schemeClr val="dk1">
                <a:alpha val="50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350" dirty="0"/>
          </a:p>
        </p:txBody>
      </p:sp>
      <p:sp>
        <p:nvSpPr>
          <p:cNvPr id="61" name="下箭头 60"/>
          <p:cNvSpPr/>
          <p:nvPr/>
        </p:nvSpPr>
        <p:spPr>
          <a:xfrm>
            <a:off x="4253369" y="6886295"/>
            <a:ext cx="172153" cy="2132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62" name="圆角矩形 61"/>
          <p:cNvSpPr/>
          <p:nvPr/>
        </p:nvSpPr>
        <p:spPr>
          <a:xfrm>
            <a:off x="2741201" y="7108560"/>
            <a:ext cx="3168352" cy="3528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100" dirty="0" smtClean="0"/>
              <a:t>10</a:t>
            </a:r>
            <a:r>
              <a:rPr lang="zh-CN" altLang="en-US" sz="1100" dirty="0" smtClean="0"/>
              <a:t>、资金拨付</a:t>
            </a:r>
            <a:endParaRPr lang="zh-CN" altLang="en-US" sz="1100" dirty="0"/>
          </a:p>
        </p:txBody>
      </p:sp>
      <p:sp>
        <p:nvSpPr>
          <p:cNvPr id="63" name="圆角矩形 62"/>
          <p:cNvSpPr/>
          <p:nvPr/>
        </p:nvSpPr>
        <p:spPr>
          <a:xfrm>
            <a:off x="2741200" y="6517364"/>
            <a:ext cx="3096345" cy="351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100" dirty="0" smtClean="0"/>
              <a:t>9</a:t>
            </a:r>
            <a:r>
              <a:rPr lang="zh-CN" altLang="en-US" sz="1100" dirty="0" smtClean="0"/>
              <a:t>、结算、审价</a:t>
            </a:r>
            <a:endParaRPr lang="zh-CN" altLang="en-US" sz="1100" dirty="0"/>
          </a:p>
        </p:txBody>
      </p:sp>
      <p:sp>
        <p:nvSpPr>
          <p:cNvPr id="64" name="圆角矩形 63"/>
          <p:cNvSpPr/>
          <p:nvPr/>
        </p:nvSpPr>
        <p:spPr>
          <a:xfrm>
            <a:off x="2741200" y="7675584"/>
            <a:ext cx="3168353" cy="3528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100" dirty="0" smtClean="0"/>
              <a:t>11</a:t>
            </a:r>
            <a:r>
              <a:rPr lang="zh-CN" altLang="en-US" sz="1100" dirty="0" smtClean="0"/>
              <a:t>、履约评价及结果运用</a:t>
            </a:r>
            <a:endParaRPr lang="zh-CN" altLang="en-US" sz="1100" dirty="0"/>
          </a:p>
        </p:txBody>
      </p:sp>
      <p:sp>
        <p:nvSpPr>
          <p:cNvPr id="65" name="下箭头 64"/>
          <p:cNvSpPr/>
          <p:nvPr/>
        </p:nvSpPr>
        <p:spPr>
          <a:xfrm>
            <a:off x="4253369" y="7462359"/>
            <a:ext cx="172153" cy="2132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66" name="下箭头 65"/>
          <p:cNvSpPr/>
          <p:nvPr/>
        </p:nvSpPr>
        <p:spPr>
          <a:xfrm>
            <a:off x="4253370" y="6300192"/>
            <a:ext cx="172153" cy="2132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32" name="下箭头 31"/>
          <p:cNvSpPr/>
          <p:nvPr/>
        </p:nvSpPr>
        <p:spPr>
          <a:xfrm>
            <a:off x="4264959" y="4283968"/>
            <a:ext cx="172153" cy="2132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67" name="圆角矩形 66"/>
          <p:cNvSpPr/>
          <p:nvPr/>
        </p:nvSpPr>
        <p:spPr>
          <a:xfrm>
            <a:off x="2741201" y="5940152"/>
            <a:ext cx="3096345" cy="351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100" dirty="0" smtClean="0"/>
              <a:t>8</a:t>
            </a:r>
            <a:r>
              <a:rPr lang="zh-CN" altLang="en-US" sz="1100" dirty="0" smtClean="0"/>
              <a:t>、竣工预验收、正式验收</a:t>
            </a:r>
            <a:endParaRPr lang="zh-CN" altLang="en-US" sz="1100" dirty="0"/>
          </a:p>
        </p:txBody>
      </p:sp>
      <p:sp>
        <p:nvSpPr>
          <p:cNvPr id="7" name="燕尾形 6"/>
          <p:cNvSpPr/>
          <p:nvPr/>
        </p:nvSpPr>
        <p:spPr>
          <a:xfrm rot="5400000">
            <a:off x="4237228" y="2971684"/>
            <a:ext cx="183743" cy="216024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74" name="燕尾形 73"/>
          <p:cNvSpPr/>
          <p:nvPr/>
        </p:nvSpPr>
        <p:spPr>
          <a:xfrm rot="5400000">
            <a:off x="4237229" y="5563972"/>
            <a:ext cx="183743" cy="216024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-19050" y="46355"/>
            <a:ext cx="894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附件</a:t>
            </a:r>
            <a:r>
              <a:rPr lang="en-US" altLang="zh-CN" sz="1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endParaRPr lang="zh-CN" altLang="en-US" sz="16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矩形 29"/>
          <p:cNvSpPr/>
          <p:nvPr/>
        </p:nvSpPr>
        <p:spPr>
          <a:xfrm>
            <a:off x="2204864" y="755577"/>
            <a:ext cx="4176464" cy="2528910"/>
          </a:xfrm>
          <a:prstGeom prst="rect">
            <a:avLst/>
          </a:prstGeom>
          <a:ln>
            <a:solidFill>
              <a:schemeClr val="dk1">
                <a:alpha val="50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350" dirty="0"/>
          </a:p>
        </p:txBody>
      </p:sp>
      <p:sp>
        <p:nvSpPr>
          <p:cNvPr id="10" name="下箭头 9"/>
          <p:cNvSpPr/>
          <p:nvPr/>
        </p:nvSpPr>
        <p:spPr>
          <a:xfrm>
            <a:off x="4178882" y="1984762"/>
            <a:ext cx="172153" cy="2132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26" name="TextBox 25"/>
          <p:cNvSpPr txBox="1"/>
          <p:nvPr/>
        </p:nvSpPr>
        <p:spPr>
          <a:xfrm>
            <a:off x="264840" y="355466"/>
            <a:ext cx="6548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/>
              <a:t>闵行区教育系统镇管学校校舍修缮（专项资金类）实施流程图</a:t>
            </a:r>
            <a:endParaRPr lang="zh-CN" altLang="en-US" b="1" dirty="0"/>
          </a:p>
        </p:txBody>
      </p:sp>
      <p:sp>
        <p:nvSpPr>
          <p:cNvPr id="31" name="矩形 30"/>
          <p:cNvSpPr/>
          <p:nvPr/>
        </p:nvSpPr>
        <p:spPr>
          <a:xfrm>
            <a:off x="379322" y="2197987"/>
            <a:ext cx="1465502" cy="538795"/>
          </a:xfrm>
          <a:prstGeom prst="rect">
            <a:avLst/>
          </a:prstGeom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350" b="1" dirty="0" smtClean="0"/>
              <a:t>一</a:t>
            </a:r>
            <a:r>
              <a:rPr lang="zh-CN" altLang="en-US" sz="1350" b="1" dirty="0"/>
              <a:t>、专项修缮项目计划与审批</a:t>
            </a:r>
          </a:p>
        </p:txBody>
      </p:sp>
      <p:sp>
        <p:nvSpPr>
          <p:cNvPr id="33" name="矩形 32"/>
          <p:cNvSpPr/>
          <p:nvPr/>
        </p:nvSpPr>
        <p:spPr>
          <a:xfrm>
            <a:off x="331770" y="4537260"/>
            <a:ext cx="1513054" cy="538795"/>
          </a:xfrm>
          <a:prstGeom prst="rect">
            <a:avLst/>
          </a:prstGeom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350" b="1" smtClean="0"/>
              <a:t>二</a:t>
            </a:r>
            <a:r>
              <a:rPr lang="zh-CN" altLang="en-US" sz="1350" b="1"/>
              <a:t>、项目前期及实施</a:t>
            </a:r>
            <a:endParaRPr lang="zh-CN" altLang="en-US" sz="1350" b="1" dirty="0"/>
          </a:p>
        </p:txBody>
      </p:sp>
      <p:sp>
        <p:nvSpPr>
          <p:cNvPr id="11" name="圆角矩形 10"/>
          <p:cNvSpPr/>
          <p:nvPr/>
        </p:nvSpPr>
        <p:spPr>
          <a:xfrm>
            <a:off x="2696221" y="2262808"/>
            <a:ext cx="3614954" cy="3528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100" dirty="0"/>
              <a:t>3</a:t>
            </a:r>
            <a:r>
              <a:rPr lang="zh-CN" altLang="en-US" sz="1100" dirty="0" smtClean="0"/>
              <a:t>、管理中心组织现场踏勘、初审形成</a:t>
            </a:r>
            <a:r>
              <a:rPr lang="zh-CN" altLang="en-US" sz="1100" dirty="0"/>
              <a:t>初稿；</a:t>
            </a:r>
            <a:r>
              <a:rPr lang="zh-CN" altLang="en-US" sz="1100" dirty="0" smtClean="0"/>
              <a:t>组织各方论证形成</a:t>
            </a:r>
            <a:r>
              <a:rPr lang="zh-CN" altLang="en-US" sz="1100" dirty="0"/>
              <a:t>报送</a:t>
            </a:r>
            <a:r>
              <a:rPr lang="zh-CN" altLang="en-US" sz="1100" dirty="0" smtClean="0"/>
              <a:t>稿</a:t>
            </a:r>
            <a:endParaRPr lang="zh-CN" altLang="en-US" sz="1100" dirty="0"/>
          </a:p>
        </p:txBody>
      </p:sp>
      <p:sp>
        <p:nvSpPr>
          <p:cNvPr id="6" name="圆角矩形 5"/>
          <p:cNvSpPr/>
          <p:nvPr/>
        </p:nvSpPr>
        <p:spPr>
          <a:xfrm>
            <a:off x="2741202" y="891865"/>
            <a:ext cx="3096344" cy="351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100" dirty="0" smtClean="0"/>
              <a:t>1</a:t>
            </a:r>
            <a:r>
              <a:rPr lang="zh-CN" altLang="en-US" sz="1100" dirty="0" smtClean="0"/>
              <a:t>、项目申报（学校委托设计编制校舍修缮计划，包括设计方案及估算）</a:t>
            </a:r>
            <a:endParaRPr lang="zh-CN" altLang="en-US" sz="1100" dirty="0"/>
          </a:p>
        </p:txBody>
      </p:sp>
      <p:sp>
        <p:nvSpPr>
          <p:cNvPr id="29" name="圆角矩形 28"/>
          <p:cNvSpPr/>
          <p:nvPr/>
        </p:nvSpPr>
        <p:spPr>
          <a:xfrm>
            <a:off x="2741201" y="2845948"/>
            <a:ext cx="3096344" cy="3528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100" dirty="0" smtClean="0"/>
              <a:t>4</a:t>
            </a:r>
            <a:r>
              <a:rPr lang="zh-CN" altLang="en-US" sz="1100" dirty="0" smtClean="0"/>
              <a:t>、项目上报主管部门审批</a:t>
            </a:r>
            <a:endParaRPr lang="zh-CN" altLang="en-US" sz="1100" dirty="0"/>
          </a:p>
        </p:txBody>
      </p:sp>
      <p:sp>
        <p:nvSpPr>
          <p:cNvPr id="41" name="下箭头 40"/>
          <p:cNvSpPr/>
          <p:nvPr/>
        </p:nvSpPr>
        <p:spPr>
          <a:xfrm>
            <a:off x="4192951" y="2632723"/>
            <a:ext cx="172153" cy="2132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47" name="矩形 46"/>
          <p:cNvSpPr/>
          <p:nvPr/>
        </p:nvSpPr>
        <p:spPr>
          <a:xfrm>
            <a:off x="2204863" y="3724398"/>
            <a:ext cx="4176465" cy="2215754"/>
          </a:xfrm>
          <a:prstGeom prst="rect">
            <a:avLst/>
          </a:prstGeom>
          <a:ln>
            <a:solidFill>
              <a:schemeClr val="dk1">
                <a:alpha val="50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350" dirty="0"/>
          </a:p>
        </p:txBody>
      </p:sp>
      <p:sp>
        <p:nvSpPr>
          <p:cNvPr id="48" name="下箭头 47"/>
          <p:cNvSpPr/>
          <p:nvPr/>
        </p:nvSpPr>
        <p:spPr>
          <a:xfrm>
            <a:off x="4253369" y="4144891"/>
            <a:ext cx="172153" cy="2132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49" name="圆角矩形 48"/>
          <p:cNvSpPr/>
          <p:nvPr/>
        </p:nvSpPr>
        <p:spPr>
          <a:xfrm>
            <a:off x="2741200" y="4367156"/>
            <a:ext cx="3096345" cy="3528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100" dirty="0"/>
              <a:t>6</a:t>
            </a:r>
            <a:r>
              <a:rPr lang="zh-CN" altLang="en-US" sz="1100" dirty="0" smtClean="0"/>
              <a:t>、工程招投标（清单编制、招投标）</a:t>
            </a:r>
            <a:endParaRPr lang="zh-CN" altLang="en-US" sz="1100" dirty="0"/>
          </a:p>
        </p:txBody>
      </p:sp>
      <p:sp>
        <p:nvSpPr>
          <p:cNvPr id="50" name="圆角矩形 49"/>
          <p:cNvSpPr/>
          <p:nvPr/>
        </p:nvSpPr>
        <p:spPr>
          <a:xfrm>
            <a:off x="2741200" y="3775960"/>
            <a:ext cx="3096345" cy="351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100" dirty="0"/>
              <a:t>5</a:t>
            </a:r>
            <a:r>
              <a:rPr lang="zh-CN" altLang="en-US" sz="1100" dirty="0" smtClean="0"/>
              <a:t>、施工图纸设计</a:t>
            </a:r>
            <a:endParaRPr lang="zh-CN" altLang="en-US" sz="1100" dirty="0"/>
          </a:p>
        </p:txBody>
      </p:sp>
      <p:sp>
        <p:nvSpPr>
          <p:cNvPr id="54" name="下箭头 53"/>
          <p:cNvSpPr/>
          <p:nvPr/>
        </p:nvSpPr>
        <p:spPr>
          <a:xfrm>
            <a:off x="4253370" y="5278732"/>
            <a:ext cx="172153" cy="2132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55" name="圆角矩形 54"/>
          <p:cNvSpPr/>
          <p:nvPr/>
        </p:nvSpPr>
        <p:spPr>
          <a:xfrm>
            <a:off x="2741201" y="5500997"/>
            <a:ext cx="3096345" cy="3528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100" dirty="0"/>
              <a:t>8</a:t>
            </a:r>
            <a:r>
              <a:rPr lang="zh-CN" altLang="en-US" sz="1100" dirty="0" smtClean="0"/>
              <a:t>、暑期施工阶段（每两周报送进度）</a:t>
            </a:r>
            <a:endParaRPr lang="zh-CN" altLang="en-US" sz="1100" dirty="0"/>
          </a:p>
        </p:txBody>
      </p:sp>
      <p:sp>
        <p:nvSpPr>
          <p:cNvPr id="59" name="矩形 58"/>
          <p:cNvSpPr/>
          <p:nvPr/>
        </p:nvSpPr>
        <p:spPr>
          <a:xfrm>
            <a:off x="331770" y="7201556"/>
            <a:ext cx="1513054" cy="538795"/>
          </a:xfrm>
          <a:prstGeom prst="rect">
            <a:avLst/>
          </a:prstGeom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350" b="1" dirty="0" smtClean="0"/>
              <a:t>三、验收、结算、付款、评价</a:t>
            </a:r>
            <a:endParaRPr lang="zh-CN" altLang="en-US" sz="1200" b="1" dirty="0"/>
          </a:p>
        </p:txBody>
      </p:sp>
      <p:sp>
        <p:nvSpPr>
          <p:cNvPr id="56" name="圆角矩形 55"/>
          <p:cNvSpPr/>
          <p:nvPr/>
        </p:nvSpPr>
        <p:spPr>
          <a:xfrm>
            <a:off x="2741201" y="4941079"/>
            <a:ext cx="3096345" cy="351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100" dirty="0"/>
              <a:t>7</a:t>
            </a:r>
            <a:r>
              <a:rPr lang="zh-CN" altLang="en-US" sz="1100" dirty="0" smtClean="0"/>
              <a:t>、施工许可证及施工准备</a:t>
            </a:r>
            <a:endParaRPr lang="zh-CN" altLang="en-US" sz="1100" dirty="0"/>
          </a:p>
        </p:txBody>
      </p:sp>
      <p:sp>
        <p:nvSpPr>
          <p:cNvPr id="60" name="矩形 59"/>
          <p:cNvSpPr/>
          <p:nvPr/>
        </p:nvSpPr>
        <p:spPr>
          <a:xfrm>
            <a:off x="2237145" y="6300192"/>
            <a:ext cx="4144183" cy="2232248"/>
          </a:xfrm>
          <a:prstGeom prst="rect">
            <a:avLst/>
          </a:prstGeom>
          <a:ln>
            <a:solidFill>
              <a:schemeClr val="dk1">
                <a:alpha val="50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350" dirty="0"/>
          </a:p>
        </p:txBody>
      </p:sp>
      <p:sp>
        <p:nvSpPr>
          <p:cNvPr id="61" name="下箭头 60"/>
          <p:cNvSpPr/>
          <p:nvPr/>
        </p:nvSpPr>
        <p:spPr>
          <a:xfrm>
            <a:off x="4253369" y="7318342"/>
            <a:ext cx="172153" cy="2132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62" name="圆角矩形 61"/>
          <p:cNvSpPr/>
          <p:nvPr/>
        </p:nvSpPr>
        <p:spPr>
          <a:xfrm>
            <a:off x="2741201" y="7540607"/>
            <a:ext cx="3168352" cy="3528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100" dirty="0" smtClean="0"/>
              <a:t>11</a:t>
            </a:r>
            <a:r>
              <a:rPr lang="zh-CN" altLang="en-US" sz="1100" dirty="0" smtClean="0"/>
              <a:t>、资金拨付</a:t>
            </a:r>
            <a:endParaRPr lang="zh-CN" altLang="en-US" sz="1100" dirty="0"/>
          </a:p>
        </p:txBody>
      </p:sp>
      <p:sp>
        <p:nvSpPr>
          <p:cNvPr id="63" name="圆角矩形 62"/>
          <p:cNvSpPr/>
          <p:nvPr/>
        </p:nvSpPr>
        <p:spPr>
          <a:xfrm>
            <a:off x="2741200" y="6949411"/>
            <a:ext cx="3096345" cy="351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100" dirty="0" smtClean="0"/>
              <a:t>10</a:t>
            </a:r>
            <a:r>
              <a:rPr lang="zh-CN" altLang="en-US" sz="1100" dirty="0" smtClean="0"/>
              <a:t>、结算、审价</a:t>
            </a:r>
            <a:endParaRPr lang="zh-CN" altLang="en-US" sz="1100" dirty="0"/>
          </a:p>
        </p:txBody>
      </p:sp>
      <p:sp>
        <p:nvSpPr>
          <p:cNvPr id="64" name="圆角矩形 63"/>
          <p:cNvSpPr/>
          <p:nvPr/>
        </p:nvSpPr>
        <p:spPr>
          <a:xfrm>
            <a:off x="2741200" y="8107631"/>
            <a:ext cx="3168353" cy="3528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100" dirty="0" smtClean="0"/>
              <a:t>12</a:t>
            </a:r>
            <a:r>
              <a:rPr lang="zh-CN" altLang="en-US" sz="1100" dirty="0" smtClean="0"/>
              <a:t>、履约评价及结果运用</a:t>
            </a:r>
            <a:endParaRPr lang="zh-CN" altLang="en-US" sz="1100" dirty="0"/>
          </a:p>
        </p:txBody>
      </p:sp>
      <p:sp>
        <p:nvSpPr>
          <p:cNvPr id="65" name="下箭头 64"/>
          <p:cNvSpPr/>
          <p:nvPr/>
        </p:nvSpPr>
        <p:spPr>
          <a:xfrm>
            <a:off x="4253369" y="7894406"/>
            <a:ext cx="172153" cy="2132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66" name="下箭头 65"/>
          <p:cNvSpPr/>
          <p:nvPr/>
        </p:nvSpPr>
        <p:spPr>
          <a:xfrm>
            <a:off x="4253370" y="6732239"/>
            <a:ext cx="172153" cy="2132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32" name="下箭头 31"/>
          <p:cNvSpPr/>
          <p:nvPr/>
        </p:nvSpPr>
        <p:spPr>
          <a:xfrm>
            <a:off x="4264959" y="4716015"/>
            <a:ext cx="172153" cy="2132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67" name="圆角矩形 66"/>
          <p:cNvSpPr/>
          <p:nvPr/>
        </p:nvSpPr>
        <p:spPr>
          <a:xfrm>
            <a:off x="2741201" y="6372199"/>
            <a:ext cx="3096345" cy="351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100" dirty="0"/>
              <a:t>9</a:t>
            </a:r>
            <a:r>
              <a:rPr lang="zh-CN" altLang="en-US" sz="1100" dirty="0" smtClean="0"/>
              <a:t>、竣工验收</a:t>
            </a:r>
            <a:endParaRPr lang="zh-CN" altLang="en-US" sz="1100" dirty="0"/>
          </a:p>
        </p:txBody>
      </p:sp>
      <p:sp>
        <p:nvSpPr>
          <p:cNvPr id="7" name="燕尾形 6"/>
          <p:cNvSpPr/>
          <p:nvPr/>
        </p:nvSpPr>
        <p:spPr>
          <a:xfrm rot="5400000">
            <a:off x="4237228" y="3403731"/>
            <a:ext cx="183743" cy="216024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74" name="燕尾形 73"/>
          <p:cNvSpPr/>
          <p:nvPr/>
        </p:nvSpPr>
        <p:spPr>
          <a:xfrm rot="5400000">
            <a:off x="4237229" y="5996019"/>
            <a:ext cx="183743" cy="216024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34" name="圆角矩形 33"/>
          <p:cNvSpPr/>
          <p:nvPr/>
        </p:nvSpPr>
        <p:spPr>
          <a:xfrm>
            <a:off x="2696221" y="1475656"/>
            <a:ext cx="3096344" cy="49435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100" dirty="0" smtClean="0"/>
              <a:t>2</a:t>
            </a:r>
            <a:r>
              <a:rPr lang="zh-CN" altLang="en-US" sz="1100" dirty="0" smtClean="0"/>
              <a:t>、镇教委审核后报局管理中心（包括设计方案及</a:t>
            </a:r>
            <a:r>
              <a:rPr lang="zh-CN" altLang="en-US" sz="1100" dirty="0"/>
              <a:t>估算</a:t>
            </a:r>
            <a:r>
              <a:rPr lang="zh-CN" altLang="en-US" sz="1100" dirty="0" smtClean="0"/>
              <a:t>）</a:t>
            </a:r>
            <a:endParaRPr lang="zh-CN" altLang="en-US" sz="1100" dirty="0"/>
          </a:p>
        </p:txBody>
      </p:sp>
      <p:sp>
        <p:nvSpPr>
          <p:cNvPr id="35" name="TextBox 34"/>
          <p:cNvSpPr txBox="1"/>
          <p:nvPr/>
        </p:nvSpPr>
        <p:spPr>
          <a:xfrm>
            <a:off x="-19050" y="46355"/>
            <a:ext cx="10496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附件</a:t>
            </a:r>
            <a:r>
              <a:rPr lang="en-US" altLang="zh-CN" sz="1600" dirty="0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endParaRPr lang="zh-CN" altLang="en-US" sz="16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6" name="下箭头 35"/>
          <p:cNvSpPr/>
          <p:nvPr/>
        </p:nvSpPr>
        <p:spPr>
          <a:xfrm>
            <a:off x="4184673" y="1242865"/>
            <a:ext cx="172153" cy="2132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CE8C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CCE8C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CCE8C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297</Words>
  <Application>Microsoft Office PowerPoint</Application>
  <PresentationFormat>全屏显示(4:3)</PresentationFormat>
  <Paragraphs>33</Paragraphs>
  <Slides>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主题​​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AutoBVT</dc:creator>
  <cp:lastModifiedBy>黄雅雯</cp:lastModifiedBy>
  <cp:revision>22</cp:revision>
  <cp:lastPrinted>2023-05-26T08:56:13Z</cp:lastPrinted>
  <dcterms:created xsi:type="dcterms:W3CDTF">2023-05-26T08:56:13Z</dcterms:created>
  <dcterms:modified xsi:type="dcterms:W3CDTF">2023-06-02T02:28:32Z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2052-11.8.2.10505</vt:lpwstr>
  </property>
</Properties>
</file>